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8" roundtripDataSignature="AMtx7mgOHL3a8xsWDpqnVHcj/b+aFUPy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bb9f389421_0_0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1" name="Google Shape;191;g2bb9f38942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28ed3df4378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4" name="Google Shape;314;g28ed3df437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5" name="Google Shape;315;g28ed3df4378_0_0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2b8a9104c33_0_16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5" name="Google Shape;335;g2b8a9104c33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6" name="Google Shape;336;g2b8a9104c33_0_163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6" name="Google Shape;35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57" name="Google Shape;357;p7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96" name="Google Shape;19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7" name="Google Shape;197;p1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7" name="Google Shape;20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8" name="Google Shape;208;p2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2b8a9104c33_0_396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6" name="Google Shape;226;g2b8a9104c33_0_3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3" name="Google Shape;23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4" name="Google Shape;234;p4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b8a9104c33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5" name="Google Shape;245;g2b8a9104c3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6" name="Google Shape;246;g2b8a9104c33_0_0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2b8a9104c33_0_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4" name="Google Shape;264;g2b8a9104c33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5" name="Google Shape;265;g2b8a9104c33_0_16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1" name="Google Shape;28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2" name="Google Shape;282;p3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8" name="Google Shape;29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9" name="Google Shape;299;p5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3" name="Google Shape;13;p9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9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9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>
            <a:off x="3575050" y="204788"/>
            <a:ext cx="5111700" cy="43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20"/>
          <p:cNvSpPr txBox="1"/>
          <p:nvPr>
            <p:ph idx="2" type="body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20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20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Google Shape;74;p20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1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77" name="Google Shape;77;p21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78" name="Google Shape;78;p21"/>
          <p:cNvSpPr txBox="1"/>
          <p:nvPr>
            <p:ph idx="1" type="body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2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p21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21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84" name="Google Shape;84;p22"/>
          <p:cNvSpPr txBox="1"/>
          <p:nvPr>
            <p:ph idx="1" type="body"/>
          </p:nvPr>
        </p:nvSpPr>
        <p:spPr>
          <a:xfrm rot="5400000">
            <a:off x="2874749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2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Google Shape;86;p22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22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3"/>
          <p:cNvSpPr txBox="1"/>
          <p:nvPr>
            <p:ph type="title"/>
          </p:nvPr>
        </p:nvSpPr>
        <p:spPr>
          <a:xfrm rot="5400000">
            <a:off x="5463749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90" name="Google Shape;90;p23"/>
          <p:cNvSpPr txBox="1"/>
          <p:nvPr>
            <p:ph idx="1" type="body"/>
          </p:nvPr>
        </p:nvSpPr>
        <p:spPr>
          <a:xfrm rot="5400000">
            <a:off x="1272749" y="-609572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Google Shape;91;p2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Google Shape;92;p2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Google Shape;93;p2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and Content">
  <p:cSld name="2_Title and Conten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B81D"/>
              </a:buClr>
              <a:buSzPts val="2100"/>
              <a:buFont typeface="Arial"/>
              <a:buNone/>
              <a:defRPr b="1" i="0" sz="2100" u="none" cap="none" strike="noStrike">
                <a:solidFill>
                  <a:srgbClr val="FFB81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35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35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35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35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35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35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35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350"/>
            </a:lvl9pPr>
          </a:lstStyle>
          <a:p/>
        </p:txBody>
      </p:sp>
      <p:sp>
        <p:nvSpPr>
          <p:cNvPr id="102" name="Google Shape;102;p11"/>
          <p:cNvSpPr txBox="1"/>
          <p:nvPr>
            <p:ph idx="1" type="body"/>
          </p:nvPr>
        </p:nvSpPr>
        <p:spPr>
          <a:xfrm>
            <a:off x="457200" y="1130881"/>
            <a:ext cx="8229600" cy="33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4325" lvl="0" marL="4572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14325" lvl="1" marL="9144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–"/>
              <a:defRPr b="0" i="0" sz="13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14325" lvl="2" marL="13716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14325" lvl="3" marL="18288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–"/>
              <a:defRPr b="0" i="0" sz="13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14325" lvl="4" marL="22860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»"/>
              <a:defRPr b="0" i="0" sz="13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23850" lvl="5" marL="27432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23850" lvl="6" marL="3200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23850" lvl="7" marL="3657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23850" lvl="8" marL="4114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03" name="Google Shape;103;p11"/>
          <p:cNvSpPr txBox="1"/>
          <p:nvPr>
            <p:ph idx="10" type="dt"/>
          </p:nvPr>
        </p:nvSpPr>
        <p:spPr>
          <a:xfrm>
            <a:off x="457201" y="4767264"/>
            <a:ext cx="183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Verdana"/>
              <a:buNone/>
              <a:defRPr b="0" i="0" sz="13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Verdana"/>
              <a:buNone/>
              <a:defRPr b="0" i="0" sz="13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Verdana"/>
              <a:buNone/>
              <a:defRPr b="0" i="0" sz="13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Verdana"/>
              <a:buNone/>
              <a:defRPr b="0" i="0" sz="13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Verdana"/>
              <a:buNone/>
              <a:defRPr b="0" i="0" sz="13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Verdana"/>
              <a:buNone/>
              <a:defRPr b="0" i="0" sz="13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Verdana"/>
              <a:buNone/>
              <a:defRPr b="0" i="0" sz="13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Verdana"/>
              <a:buNone/>
              <a:defRPr b="0" i="0" sz="13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04" name="Google Shape;104;p11"/>
          <p:cNvSpPr txBox="1"/>
          <p:nvPr>
            <p:ph idx="11" type="ftr"/>
          </p:nvPr>
        </p:nvSpPr>
        <p:spPr>
          <a:xfrm>
            <a:off x="2514600" y="4767264"/>
            <a:ext cx="4114800" cy="273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Verdana"/>
              <a:buNone/>
              <a:defRPr b="0" i="0" sz="13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Verdana"/>
              <a:buNone/>
              <a:defRPr b="0" i="0" sz="13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Verdana"/>
              <a:buNone/>
              <a:defRPr b="0" i="0" sz="13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Verdana"/>
              <a:buNone/>
              <a:defRPr b="0" i="0" sz="13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Verdana"/>
              <a:buNone/>
              <a:defRPr b="0" i="0" sz="13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Verdana"/>
              <a:buNone/>
              <a:defRPr b="0" i="0" sz="13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Verdana"/>
              <a:buNone/>
              <a:defRPr b="0" i="0" sz="13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Verdana"/>
              <a:buNone/>
              <a:defRPr b="0" i="0" sz="13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05" name="Google Shape;105;p11"/>
          <p:cNvSpPr txBox="1"/>
          <p:nvPr>
            <p:ph idx="12" type="sldNum"/>
          </p:nvPr>
        </p:nvSpPr>
        <p:spPr>
          <a:xfrm>
            <a:off x="6866464" y="4767264"/>
            <a:ext cx="1820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Georgia"/>
              <a:buNone/>
              <a:defRPr b="0" i="0" sz="1000" u="none" cap="none" strike="noStrike">
                <a:solidFill>
                  <a:srgbClr val="5B677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Georgia"/>
              <a:buNone/>
              <a:defRPr b="0" i="0" sz="1000" u="none" cap="none" strike="noStrike">
                <a:solidFill>
                  <a:srgbClr val="5B677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Georgia"/>
              <a:buNone/>
              <a:defRPr b="0" i="0" sz="1000" u="none" cap="none" strike="noStrike">
                <a:solidFill>
                  <a:srgbClr val="5B677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Georgia"/>
              <a:buNone/>
              <a:defRPr b="0" i="0" sz="1000" u="none" cap="none" strike="noStrike">
                <a:solidFill>
                  <a:srgbClr val="5B677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Georgia"/>
              <a:buNone/>
              <a:defRPr b="0" i="0" sz="1000" u="none" cap="none" strike="noStrike">
                <a:solidFill>
                  <a:srgbClr val="5B677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Georgia"/>
              <a:buNone/>
              <a:defRPr b="0" i="0" sz="1000" u="none" cap="none" strike="noStrike">
                <a:solidFill>
                  <a:srgbClr val="5B6770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Georgia"/>
              <a:buNone/>
              <a:defRPr b="0" i="0" sz="1000" u="none" cap="none" strike="noStrike">
                <a:solidFill>
                  <a:srgbClr val="5B6770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Georgia"/>
              <a:buNone/>
              <a:defRPr b="0" i="0" sz="1000" u="none" cap="none" strike="noStrike">
                <a:solidFill>
                  <a:srgbClr val="5B6770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Georgia"/>
              <a:buNone/>
              <a:defRPr b="0" i="0" sz="1000" u="none" cap="none" strike="noStrike">
                <a:solidFill>
                  <a:srgbClr val="5B6770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6" name="Google Shape;106;p11"/>
          <p:cNvSpPr txBox="1"/>
          <p:nvPr>
            <p:ph idx="2" type="body"/>
          </p:nvPr>
        </p:nvSpPr>
        <p:spPr>
          <a:xfrm>
            <a:off x="457200" y="4525565"/>
            <a:ext cx="8229600" cy="1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rgbClr val="5B677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5B677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23850" lvl="5" marL="27432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23850" lvl="6" marL="3200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23850" lvl="7" marL="3657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23850" lvl="8" marL="4114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4"/>
          <p:cNvSpPr txBox="1"/>
          <p:nvPr>
            <p:ph idx="10" type="dt"/>
          </p:nvPr>
        </p:nvSpPr>
        <p:spPr>
          <a:xfrm>
            <a:off x="457200" y="4767263"/>
            <a:ext cx="183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09" name="Google Shape;109;p24"/>
          <p:cNvSpPr txBox="1"/>
          <p:nvPr>
            <p:ph idx="11" type="ftr"/>
          </p:nvPr>
        </p:nvSpPr>
        <p:spPr>
          <a:xfrm>
            <a:off x="2514600" y="4767263"/>
            <a:ext cx="4114800" cy="273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10" name="Google Shape;110;p24"/>
          <p:cNvSpPr txBox="1"/>
          <p:nvPr>
            <p:ph idx="12" type="sldNum"/>
          </p:nvPr>
        </p:nvSpPr>
        <p:spPr>
          <a:xfrm>
            <a:off x="6866464" y="4767263"/>
            <a:ext cx="1820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1" name="Google Shape;111;p24"/>
          <p:cNvSpPr txBox="1"/>
          <p:nvPr>
            <p:ph idx="1" type="body"/>
          </p:nvPr>
        </p:nvSpPr>
        <p:spPr>
          <a:xfrm>
            <a:off x="457200" y="4525565"/>
            <a:ext cx="8229600" cy="1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5B677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5B677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5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4400"/>
              <a:buFont typeface="Georgia"/>
              <a:buNone/>
              <a:defRPr b="0" i="0" sz="4400" u="none" cap="none" strike="noStrike">
                <a:solidFill>
                  <a:srgbClr val="5B677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14" name="Google Shape;114;p25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B81D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FFB81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15" name="Google Shape;115;p25"/>
          <p:cNvSpPr txBox="1"/>
          <p:nvPr>
            <p:ph idx="10" type="dt"/>
          </p:nvPr>
        </p:nvSpPr>
        <p:spPr>
          <a:xfrm>
            <a:off x="457200" y="4767263"/>
            <a:ext cx="183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16" name="Google Shape;116;p25"/>
          <p:cNvSpPr txBox="1"/>
          <p:nvPr>
            <p:ph idx="11" type="ftr"/>
          </p:nvPr>
        </p:nvSpPr>
        <p:spPr>
          <a:xfrm>
            <a:off x="2514600" y="4767263"/>
            <a:ext cx="4114800" cy="273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17" name="Google Shape;117;p25"/>
          <p:cNvSpPr txBox="1"/>
          <p:nvPr>
            <p:ph idx="12" type="sldNum"/>
          </p:nvPr>
        </p:nvSpPr>
        <p:spPr>
          <a:xfrm>
            <a:off x="6866464" y="4767263"/>
            <a:ext cx="1820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B81D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FFB81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20" name="Google Shape;120;p26"/>
          <p:cNvSpPr txBox="1"/>
          <p:nvPr>
            <p:ph idx="1" type="body"/>
          </p:nvPr>
        </p:nvSpPr>
        <p:spPr>
          <a:xfrm>
            <a:off x="457200" y="1130880"/>
            <a:ext cx="8229600" cy="33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1" name="Google Shape;121;p26"/>
          <p:cNvSpPr txBox="1"/>
          <p:nvPr>
            <p:ph idx="10" type="dt"/>
          </p:nvPr>
        </p:nvSpPr>
        <p:spPr>
          <a:xfrm>
            <a:off x="457200" y="4767263"/>
            <a:ext cx="183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2" name="Google Shape;122;p26"/>
          <p:cNvSpPr txBox="1"/>
          <p:nvPr>
            <p:ph idx="11" type="ftr"/>
          </p:nvPr>
        </p:nvSpPr>
        <p:spPr>
          <a:xfrm>
            <a:off x="2514600" y="4767263"/>
            <a:ext cx="4114800" cy="273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3" name="Google Shape;123;p26"/>
          <p:cNvSpPr txBox="1"/>
          <p:nvPr>
            <p:ph idx="12" type="sldNum"/>
          </p:nvPr>
        </p:nvSpPr>
        <p:spPr>
          <a:xfrm>
            <a:off x="6866464" y="4767263"/>
            <a:ext cx="1820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4" name="Google Shape;124;p26"/>
          <p:cNvSpPr txBox="1"/>
          <p:nvPr>
            <p:ph idx="2" type="body"/>
          </p:nvPr>
        </p:nvSpPr>
        <p:spPr>
          <a:xfrm>
            <a:off x="457200" y="4525565"/>
            <a:ext cx="8229600" cy="1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5B677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5B677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7"/>
          <p:cNvSpPr txBox="1"/>
          <p:nvPr>
            <p:ph type="title"/>
          </p:nvPr>
        </p:nvSpPr>
        <p:spPr>
          <a:xfrm>
            <a:off x="722312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B81D"/>
              </a:buClr>
              <a:buSzPts val="4000"/>
              <a:buFont typeface="Georgia"/>
              <a:buNone/>
              <a:defRPr b="1" i="0" sz="4000" u="none" cap="none" strike="noStrike">
                <a:solidFill>
                  <a:srgbClr val="FFB81D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27" name="Google Shape;127;p27"/>
          <p:cNvSpPr txBox="1"/>
          <p:nvPr>
            <p:ph idx="1" type="body"/>
          </p:nvPr>
        </p:nvSpPr>
        <p:spPr>
          <a:xfrm>
            <a:off x="722312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8" name="Google Shape;128;p27"/>
          <p:cNvSpPr txBox="1"/>
          <p:nvPr>
            <p:ph idx="10" type="dt"/>
          </p:nvPr>
        </p:nvSpPr>
        <p:spPr>
          <a:xfrm>
            <a:off x="457200" y="4767263"/>
            <a:ext cx="183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9" name="Google Shape;129;p27"/>
          <p:cNvSpPr txBox="1"/>
          <p:nvPr>
            <p:ph idx="11" type="ftr"/>
          </p:nvPr>
        </p:nvSpPr>
        <p:spPr>
          <a:xfrm>
            <a:off x="2514600" y="4767263"/>
            <a:ext cx="4114800" cy="273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30" name="Google Shape;130;p27"/>
          <p:cNvSpPr txBox="1"/>
          <p:nvPr>
            <p:ph idx="12" type="sldNum"/>
          </p:nvPr>
        </p:nvSpPr>
        <p:spPr>
          <a:xfrm>
            <a:off x="6866464" y="4767263"/>
            <a:ext cx="1820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B81D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FFB81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33" name="Google Shape;133;p28"/>
          <p:cNvSpPr txBox="1"/>
          <p:nvPr>
            <p:ph idx="1" type="body"/>
          </p:nvPr>
        </p:nvSpPr>
        <p:spPr>
          <a:xfrm>
            <a:off x="457200" y="1130880"/>
            <a:ext cx="4038600" cy="33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34" name="Google Shape;134;p28"/>
          <p:cNvSpPr txBox="1"/>
          <p:nvPr>
            <p:ph idx="2" type="body"/>
          </p:nvPr>
        </p:nvSpPr>
        <p:spPr>
          <a:xfrm>
            <a:off x="4648200" y="1130880"/>
            <a:ext cx="4038600" cy="33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35" name="Google Shape;135;p28"/>
          <p:cNvSpPr txBox="1"/>
          <p:nvPr>
            <p:ph idx="10" type="dt"/>
          </p:nvPr>
        </p:nvSpPr>
        <p:spPr>
          <a:xfrm>
            <a:off x="457200" y="4767263"/>
            <a:ext cx="183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36" name="Google Shape;136;p28"/>
          <p:cNvSpPr txBox="1"/>
          <p:nvPr>
            <p:ph idx="11" type="ftr"/>
          </p:nvPr>
        </p:nvSpPr>
        <p:spPr>
          <a:xfrm>
            <a:off x="2514600" y="4767263"/>
            <a:ext cx="4114800" cy="273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37" name="Google Shape;137;p28"/>
          <p:cNvSpPr txBox="1"/>
          <p:nvPr>
            <p:ph idx="12" type="sldNum"/>
          </p:nvPr>
        </p:nvSpPr>
        <p:spPr>
          <a:xfrm>
            <a:off x="6866464" y="4767263"/>
            <a:ext cx="1820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descr="YellowLine_vertical.png" id="138" name="Google Shape;138;p28"/>
          <p:cNvSpPr/>
          <p:nvPr/>
        </p:nvSpPr>
        <p:spPr>
          <a:xfrm>
            <a:off x="8105003" y="-6792"/>
            <a:ext cx="261900" cy="97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8"/>
          <p:cNvSpPr txBox="1"/>
          <p:nvPr>
            <p:ph idx="3" type="body"/>
          </p:nvPr>
        </p:nvSpPr>
        <p:spPr>
          <a:xfrm>
            <a:off x="457200" y="4525565"/>
            <a:ext cx="8229600" cy="1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5B677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5B677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9" name="Google Shape;19;p12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1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12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12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B81D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FFB81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42" name="Google Shape;142;p29"/>
          <p:cNvSpPr txBox="1"/>
          <p:nvPr>
            <p:ph idx="1" type="body"/>
          </p:nvPr>
        </p:nvSpPr>
        <p:spPr>
          <a:xfrm>
            <a:off x="457200" y="1130553"/>
            <a:ext cx="4040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43" name="Google Shape;143;p29"/>
          <p:cNvSpPr txBox="1"/>
          <p:nvPr>
            <p:ph idx="2" type="body"/>
          </p:nvPr>
        </p:nvSpPr>
        <p:spPr>
          <a:xfrm>
            <a:off x="457200" y="1610375"/>
            <a:ext cx="4040100" cy="285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44" name="Google Shape;144;p29"/>
          <p:cNvSpPr txBox="1"/>
          <p:nvPr>
            <p:ph idx="3" type="body"/>
          </p:nvPr>
        </p:nvSpPr>
        <p:spPr>
          <a:xfrm>
            <a:off x="4645025" y="1130553"/>
            <a:ext cx="404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45" name="Google Shape;145;p29"/>
          <p:cNvSpPr txBox="1"/>
          <p:nvPr>
            <p:ph idx="4" type="body"/>
          </p:nvPr>
        </p:nvSpPr>
        <p:spPr>
          <a:xfrm>
            <a:off x="4645025" y="1610375"/>
            <a:ext cx="4041900" cy="285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46" name="Google Shape;146;p29"/>
          <p:cNvSpPr txBox="1"/>
          <p:nvPr>
            <p:ph idx="10" type="dt"/>
          </p:nvPr>
        </p:nvSpPr>
        <p:spPr>
          <a:xfrm>
            <a:off x="457200" y="4767263"/>
            <a:ext cx="183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47" name="Google Shape;147;p29"/>
          <p:cNvSpPr txBox="1"/>
          <p:nvPr>
            <p:ph idx="11" type="ftr"/>
          </p:nvPr>
        </p:nvSpPr>
        <p:spPr>
          <a:xfrm>
            <a:off x="2514600" y="4767263"/>
            <a:ext cx="4114800" cy="273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48" name="Google Shape;148;p29"/>
          <p:cNvSpPr txBox="1"/>
          <p:nvPr>
            <p:ph idx="12" type="sldNum"/>
          </p:nvPr>
        </p:nvSpPr>
        <p:spPr>
          <a:xfrm>
            <a:off x="6866464" y="4767263"/>
            <a:ext cx="1820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descr="YellowLine_vertical.png" id="149" name="Google Shape;149;p29"/>
          <p:cNvSpPr/>
          <p:nvPr/>
        </p:nvSpPr>
        <p:spPr>
          <a:xfrm>
            <a:off x="8105003" y="-6792"/>
            <a:ext cx="261900" cy="97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9"/>
          <p:cNvSpPr txBox="1"/>
          <p:nvPr>
            <p:ph idx="5" type="body"/>
          </p:nvPr>
        </p:nvSpPr>
        <p:spPr>
          <a:xfrm>
            <a:off x="457200" y="4525565"/>
            <a:ext cx="8229600" cy="1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5B677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5B677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B81D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FFB81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53" name="Google Shape;153;p30"/>
          <p:cNvSpPr txBox="1"/>
          <p:nvPr>
            <p:ph idx="10" type="dt"/>
          </p:nvPr>
        </p:nvSpPr>
        <p:spPr>
          <a:xfrm>
            <a:off x="457200" y="4767263"/>
            <a:ext cx="183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54" name="Google Shape;154;p30"/>
          <p:cNvSpPr txBox="1"/>
          <p:nvPr>
            <p:ph idx="11" type="ftr"/>
          </p:nvPr>
        </p:nvSpPr>
        <p:spPr>
          <a:xfrm>
            <a:off x="2514600" y="4767263"/>
            <a:ext cx="4114800" cy="273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55" name="Google Shape;155;p30"/>
          <p:cNvSpPr txBox="1"/>
          <p:nvPr>
            <p:ph idx="12" type="sldNum"/>
          </p:nvPr>
        </p:nvSpPr>
        <p:spPr>
          <a:xfrm>
            <a:off x="6866464" y="4767263"/>
            <a:ext cx="1820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descr="YellowLine_vertical.png" id="156" name="Google Shape;156;p30"/>
          <p:cNvSpPr/>
          <p:nvPr/>
        </p:nvSpPr>
        <p:spPr>
          <a:xfrm>
            <a:off x="8105003" y="-6792"/>
            <a:ext cx="261900" cy="97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30"/>
          <p:cNvSpPr txBox="1"/>
          <p:nvPr>
            <p:ph idx="1" type="body"/>
          </p:nvPr>
        </p:nvSpPr>
        <p:spPr>
          <a:xfrm>
            <a:off x="457200" y="4525565"/>
            <a:ext cx="8229600" cy="1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5B677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5B677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1"/>
          <p:cNvSpPr txBox="1"/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B81D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FFB81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60" name="Google Shape;160;p31"/>
          <p:cNvSpPr txBox="1"/>
          <p:nvPr>
            <p:ph idx="1" type="body"/>
          </p:nvPr>
        </p:nvSpPr>
        <p:spPr>
          <a:xfrm>
            <a:off x="3575050" y="204788"/>
            <a:ext cx="5111700" cy="42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61" name="Google Shape;161;p31"/>
          <p:cNvSpPr txBox="1"/>
          <p:nvPr>
            <p:ph idx="2" type="body"/>
          </p:nvPr>
        </p:nvSpPr>
        <p:spPr>
          <a:xfrm>
            <a:off x="457200" y="1076325"/>
            <a:ext cx="3008400" cy="33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62" name="Google Shape;162;p31"/>
          <p:cNvSpPr txBox="1"/>
          <p:nvPr>
            <p:ph idx="10" type="dt"/>
          </p:nvPr>
        </p:nvSpPr>
        <p:spPr>
          <a:xfrm>
            <a:off x="457200" y="4767263"/>
            <a:ext cx="183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63" name="Google Shape;163;p31"/>
          <p:cNvSpPr txBox="1"/>
          <p:nvPr>
            <p:ph idx="11" type="ftr"/>
          </p:nvPr>
        </p:nvSpPr>
        <p:spPr>
          <a:xfrm>
            <a:off x="2514600" y="4767263"/>
            <a:ext cx="4114800" cy="273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64" name="Google Shape;164;p31"/>
          <p:cNvSpPr txBox="1"/>
          <p:nvPr>
            <p:ph idx="12" type="sldNum"/>
          </p:nvPr>
        </p:nvSpPr>
        <p:spPr>
          <a:xfrm>
            <a:off x="6866464" y="4767263"/>
            <a:ext cx="1820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5" name="Google Shape;165;p31"/>
          <p:cNvSpPr txBox="1"/>
          <p:nvPr>
            <p:ph idx="3" type="body"/>
          </p:nvPr>
        </p:nvSpPr>
        <p:spPr>
          <a:xfrm>
            <a:off x="457200" y="4525565"/>
            <a:ext cx="8229600" cy="1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5B677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5B677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2"/>
          <p:cNvSpPr txBox="1"/>
          <p:nvPr>
            <p:ph type="title"/>
          </p:nvPr>
        </p:nvSpPr>
        <p:spPr>
          <a:xfrm>
            <a:off x="1792288" y="3420348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B81D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FFB81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68" name="Google Shape;168;p32"/>
          <p:cNvSpPr/>
          <p:nvPr>
            <p:ph idx="2" type="pic"/>
          </p:nvPr>
        </p:nvSpPr>
        <p:spPr>
          <a:xfrm>
            <a:off x="1792288" y="279478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169" name="Google Shape;169;p32"/>
          <p:cNvSpPr txBox="1"/>
          <p:nvPr>
            <p:ph idx="1" type="body"/>
          </p:nvPr>
        </p:nvSpPr>
        <p:spPr>
          <a:xfrm>
            <a:off x="1792288" y="3845401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70" name="Google Shape;170;p32"/>
          <p:cNvSpPr txBox="1"/>
          <p:nvPr>
            <p:ph idx="10" type="dt"/>
          </p:nvPr>
        </p:nvSpPr>
        <p:spPr>
          <a:xfrm>
            <a:off x="457200" y="4767263"/>
            <a:ext cx="183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71" name="Google Shape;171;p32"/>
          <p:cNvSpPr txBox="1"/>
          <p:nvPr>
            <p:ph idx="11" type="ftr"/>
          </p:nvPr>
        </p:nvSpPr>
        <p:spPr>
          <a:xfrm>
            <a:off x="2514600" y="4767263"/>
            <a:ext cx="4114800" cy="273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72" name="Google Shape;172;p32"/>
          <p:cNvSpPr txBox="1"/>
          <p:nvPr>
            <p:ph idx="12" type="sldNum"/>
          </p:nvPr>
        </p:nvSpPr>
        <p:spPr>
          <a:xfrm>
            <a:off x="6866464" y="4767263"/>
            <a:ext cx="1820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3" name="Google Shape;173;p32"/>
          <p:cNvSpPr txBox="1"/>
          <p:nvPr>
            <p:ph idx="3" type="body"/>
          </p:nvPr>
        </p:nvSpPr>
        <p:spPr>
          <a:xfrm>
            <a:off x="457200" y="4525565"/>
            <a:ext cx="8229600" cy="1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5B677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5B677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>
  <p:cSld name="Title and Vertical Text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B81D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FFB81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76" name="Google Shape;176;p33"/>
          <p:cNvSpPr txBox="1"/>
          <p:nvPr>
            <p:ph idx="1" type="body"/>
          </p:nvPr>
        </p:nvSpPr>
        <p:spPr>
          <a:xfrm rot="5400000">
            <a:off x="2906399" y="-1318106"/>
            <a:ext cx="33312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77" name="Google Shape;177;p33"/>
          <p:cNvSpPr txBox="1"/>
          <p:nvPr>
            <p:ph idx="10" type="dt"/>
          </p:nvPr>
        </p:nvSpPr>
        <p:spPr>
          <a:xfrm>
            <a:off x="457200" y="4767263"/>
            <a:ext cx="183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78" name="Google Shape;178;p33"/>
          <p:cNvSpPr txBox="1"/>
          <p:nvPr>
            <p:ph idx="11" type="ftr"/>
          </p:nvPr>
        </p:nvSpPr>
        <p:spPr>
          <a:xfrm>
            <a:off x="2514600" y="4767263"/>
            <a:ext cx="4114800" cy="273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79" name="Google Shape;179;p33"/>
          <p:cNvSpPr txBox="1"/>
          <p:nvPr>
            <p:ph idx="12" type="sldNum"/>
          </p:nvPr>
        </p:nvSpPr>
        <p:spPr>
          <a:xfrm>
            <a:off x="6866464" y="4767263"/>
            <a:ext cx="1820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0" name="Google Shape;180;p33"/>
          <p:cNvSpPr txBox="1"/>
          <p:nvPr>
            <p:ph idx="2" type="body"/>
          </p:nvPr>
        </p:nvSpPr>
        <p:spPr>
          <a:xfrm>
            <a:off x="457200" y="4525565"/>
            <a:ext cx="8229600" cy="1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5B677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5B677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>
  <p:cSld name="Vertical Title and Text"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4"/>
          <p:cNvSpPr txBox="1"/>
          <p:nvPr>
            <p:ph type="title"/>
          </p:nvPr>
        </p:nvSpPr>
        <p:spPr>
          <a:xfrm rot="5400000">
            <a:off x="5529899" y="1305478"/>
            <a:ext cx="42564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B81D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FFB81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83" name="Google Shape;183;p34"/>
          <p:cNvSpPr txBox="1"/>
          <p:nvPr>
            <p:ph idx="1" type="body"/>
          </p:nvPr>
        </p:nvSpPr>
        <p:spPr>
          <a:xfrm rot="5400000">
            <a:off x="1338898" y="-675722"/>
            <a:ext cx="42564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84" name="Google Shape;184;p34"/>
          <p:cNvSpPr txBox="1"/>
          <p:nvPr>
            <p:ph idx="10" type="dt"/>
          </p:nvPr>
        </p:nvSpPr>
        <p:spPr>
          <a:xfrm>
            <a:off x="457200" y="4767263"/>
            <a:ext cx="183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85" name="Google Shape;185;p34"/>
          <p:cNvSpPr txBox="1"/>
          <p:nvPr>
            <p:ph idx="11" type="ftr"/>
          </p:nvPr>
        </p:nvSpPr>
        <p:spPr>
          <a:xfrm>
            <a:off x="2514600" y="4767263"/>
            <a:ext cx="4114800" cy="273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86" name="Google Shape;186;p34"/>
          <p:cNvSpPr txBox="1"/>
          <p:nvPr>
            <p:ph idx="12" type="sldNum"/>
          </p:nvPr>
        </p:nvSpPr>
        <p:spPr>
          <a:xfrm>
            <a:off x="6866464" y="4767263"/>
            <a:ext cx="1820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descr="YellowLine_vertical.png" id="187" name="Google Shape;187;p34"/>
          <p:cNvSpPr/>
          <p:nvPr/>
        </p:nvSpPr>
        <p:spPr>
          <a:xfrm>
            <a:off x="8105003" y="-6792"/>
            <a:ext cx="261900" cy="97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34"/>
          <p:cNvSpPr txBox="1"/>
          <p:nvPr>
            <p:ph idx="2" type="body"/>
          </p:nvPr>
        </p:nvSpPr>
        <p:spPr>
          <a:xfrm>
            <a:off x="457200" y="4525565"/>
            <a:ext cx="8229600" cy="1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5B677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5B677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B81D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FFB81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25" name="Google Shape;25;p13"/>
          <p:cNvSpPr txBox="1"/>
          <p:nvPr>
            <p:ph idx="1" type="body"/>
          </p:nvPr>
        </p:nvSpPr>
        <p:spPr>
          <a:xfrm>
            <a:off x="457200" y="1130880"/>
            <a:ext cx="8229600" cy="33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6" name="Google Shape;26;p13"/>
          <p:cNvSpPr txBox="1"/>
          <p:nvPr>
            <p:ph idx="10" type="dt"/>
          </p:nvPr>
        </p:nvSpPr>
        <p:spPr>
          <a:xfrm>
            <a:off x="457200" y="4767263"/>
            <a:ext cx="183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7" name="Google Shape;27;p13"/>
          <p:cNvSpPr txBox="1"/>
          <p:nvPr>
            <p:ph idx="11" type="ftr"/>
          </p:nvPr>
        </p:nvSpPr>
        <p:spPr>
          <a:xfrm>
            <a:off x="2514600" y="4767263"/>
            <a:ext cx="4114800" cy="273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6866464" y="4767263"/>
            <a:ext cx="1820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9" name="Google Shape;29;p13"/>
          <p:cNvSpPr txBox="1"/>
          <p:nvPr>
            <p:ph idx="2" type="body"/>
          </p:nvPr>
        </p:nvSpPr>
        <p:spPr>
          <a:xfrm>
            <a:off x="457200" y="4525565"/>
            <a:ext cx="8229600" cy="1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5B677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5B677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and Content">
  <p:cSld name="2_Title and Conten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B81D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FFB81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2" name="Google Shape;32;p14"/>
          <p:cNvSpPr txBox="1"/>
          <p:nvPr>
            <p:ph idx="1" type="body"/>
          </p:nvPr>
        </p:nvSpPr>
        <p:spPr>
          <a:xfrm>
            <a:off x="457200" y="1130880"/>
            <a:ext cx="8229600" cy="33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33" name="Google Shape;33;p14"/>
          <p:cNvSpPr txBox="1"/>
          <p:nvPr>
            <p:ph idx="10" type="dt"/>
          </p:nvPr>
        </p:nvSpPr>
        <p:spPr>
          <a:xfrm>
            <a:off x="457200" y="4767263"/>
            <a:ext cx="183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34" name="Google Shape;34;p14"/>
          <p:cNvSpPr txBox="1"/>
          <p:nvPr>
            <p:ph idx="11" type="ftr"/>
          </p:nvPr>
        </p:nvSpPr>
        <p:spPr>
          <a:xfrm>
            <a:off x="2514600" y="4767263"/>
            <a:ext cx="4114800" cy="273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35" name="Google Shape;35;p14"/>
          <p:cNvSpPr txBox="1"/>
          <p:nvPr>
            <p:ph idx="12" type="sldNum"/>
          </p:nvPr>
        </p:nvSpPr>
        <p:spPr>
          <a:xfrm>
            <a:off x="6866464" y="4767263"/>
            <a:ext cx="1820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6" name="Google Shape;36;p14"/>
          <p:cNvSpPr txBox="1"/>
          <p:nvPr>
            <p:ph idx="2" type="body"/>
          </p:nvPr>
        </p:nvSpPr>
        <p:spPr>
          <a:xfrm>
            <a:off x="457200" y="4525565"/>
            <a:ext cx="8229600" cy="1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5B677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5B677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5"/>
          <p:cNvSpPr txBox="1"/>
          <p:nvPr>
            <p:ph type="title"/>
          </p:nvPr>
        </p:nvSpPr>
        <p:spPr>
          <a:xfrm>
            <a:off x="722312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9" name="Google Shape;39;p15"/>
          <p:cNvSpPr txBox="1"/>
          <p:nvPr>
            <p:ph idx="1" type="body"/>
          </p:nvPr>
        </p:nvSpPr>
        <p:spPr>
          <a:xfrm>
            <a:off x="722312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15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15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15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5" name="Google Shape;45;p16"/>
          <p:cNvSpPr txBox="1"/>
          <p:nvPr>
            <p:ph idx="1" type="body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6"/>
          <p:cNvSpPr txBox="1"/>
          <p:nvPr>
            <p:ph idx="2" type="body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16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16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52" name="Google Shape;52;p17"/>
          <p:cNvSpPr txBox="1"/>
          <p:nvPr>
            <p:ph idx="1" type="body"/>
          </p:nvPr>
        </p:nvSpPr>
        <p:spPr>
          <a:xfrm>
            <a:off x="457200" y="1151334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7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7"/>
          <p:cNvSpPr txBox="1"/>
          <p:nvPr>
            <p:ph idx="3" type="body"/>
          </p:nvPr>
        </p:nvSpPr>
        <p:spPr>
          <a:xfrm>
            <a:off x="4645025" y="1151334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7"/>
          <p:cNvSpPr txBox="1"/>
          <p:nvPr>
            <p:ph idx="4" type="body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7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7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7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61" name="Google Shape;61;p18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18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8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9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B81D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FFB81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Google Shape;96;p10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97" name="Google Shape;97;p10"/>
          <p:cNvSpPr txBox="1"/>
          <p:nvPr>
            <p:ph idx="10" type="dt"/>
          </p:nvPr>
        </p:nvSpPr>
        <p:spPr>
          <a:xfrm>
            <a:off x="457200" y="4767263"/>
            <a:ext cx="183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98" name="Google Shape;98;p10"/>
          <p:cNvSpPr txBox="1"/>
          <p:nvPr>
            <p:ph idx="11" type="ftr"/>
          </p:nvPr>
        </p:nvSpPr>
        <p:spPr>
          <a:xfrm>
            <a:off x="2514600" y="4767263"/>
            <a:ext cx="4114800" cy="273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99" name="Google Shape;99;p10"/>
          <p:cNvSpPr txBox="1"/>
          <p:nvPr>
            <p:ph idx="12" type="sldNum"/>
          </p:nvPr>
        </p:nvSpPr>
        <p:spPr>
          <a:xfrm>
            <a:off x="6866464" y="4767263"/>
            <a:ext cx="1820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250"/>
              <a:buFont typeface="Arial"/>
              <a:buNone/>
              <a:defRPr b="0" i="0" sz="1000" u="none" cap="none" strike="noStrike">
                <a:solidFill>
                  <a:srgbClr val="5B67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7.png"/><Relationship Id="rId4" Type="http://schemas.openxmlformats.org/officeDocument/2006/relationships/image" Target="../media/image11.png"/><Relationship Id="rId5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5.png"/><Relationship Id="rId4" Type="http://schemas.openxmlformats.org/officeDocument/2006/relationships/image" Target="../media/image17.png"/><Relationship Id="rId5" Type="http://schemas.openxmlformats.org/officeDocument/2006/relationships/image" Target="../media/image1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hyperlink" Target="http://ternercenter.berkeley.edu" TargetMode="External"/><Relationship Id="rId5" Type="http://schemas.openxmlformats.org/officeDocument/2006/relationships/image" Target="../media/image1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Google Shape;193;g2bb9f389421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28ed3df4378_0_0"/>
          <p:cNvSpPr/>
          <p:nvPr/>
        </p:nvSpPr>
        <p:spPr>
          <a:xfrm>
            <a:off x="244725" y="1113875"/>
            <a:ext cx="8296800" cy="987000"/>
          </a:xfrm>
          <a:prstGeom prst="rect">
            <a:avLst/>
          </a:prstGeom>
          <a:solidFill>
            <a:srgbClr val="FFE9BA"/>
          </a:solidFill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g28ed3df4378_0_0"/>
          <p:cNvSpPr txBox="1"/>
          <p:nvPr/>
        </p:nvSpPr>
        <p:spPr>
          <a:xfrm>
            <a:off x="2094200" y="4827275"/>
            <a:ext cx="42300" cy="1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319" name="Google Shape;319;g28ed3df4378_0_0"/>
          <p:cNvGrpSpPr/>
          <p:nvPr/>
        </p:nvGrpSpPr>
        <p:grpSpPr>
          <a:xfrm>
            <a:off x="-9119" y="897775"/>
            <a:ext cx="8639323" cy="70258"/>
            <a:chOff x="-101019" y="3329073"/>
            <a:chExt cx="8635869" cy="71400"/>
          </a:xfrm>
        </p:grpSpPr>
        <p:cxnSp>
          <p:nvCxnSpPr>
            <p:cNvPr id="320" name="Google Shape;320;g28ed3df4378_0_0"/>
            <p:cNvCxnSpPr/>
            <p:nvPr/>
          </p:nvCxnSpPr>
          <p:spPr>
            <a:xfrm>
              <a:off x="-101019" y="3362341"/>
              <a:ext cx="8572500" cy="0"/>
            </a:xfrm>
            <a:prstGeom prst="straightConnector1">
              <a:avLst/>
            </a:prstGeom>
            <a:noFill/>
            <a:ln cap="flat" cmpd="sng" w="25400">
              <a:solidFill>
                <a:srgbClr val="FFC52F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21" name="Google Shape;321;g28ed3df4378_0_0"/>
            <p:cNvSpPr/>
            <p:nvPr/>
          </p:nvSpPr>
          <p:spPr>
            <a:xfrm>
              <a:off x="8463450" y="3329073"/>
              <a:ext cx="71400" cy="71400"/>
            </a:xfrm>
            <a:prstGeom prst="ellipse">
              <a:avLst/>
            </a:prstGeom>
            <a:noFill/>
            <a:ln cap="flat" cmpd="sng" w="19050">
              <a:solidFill>
                <a:srgbClr val="FFC52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t/>
              </a:r>
              <a:endParaRPr b="0" i="0" sz="10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22" name="Google Shape;322;g28ed3df4378_0_0"/>
          <p:cNvSpPr txBox="1"/>
          <p:nvPr/>
        </p:nvSpPr>
        <p:spPr>
          <a:xfrm>
            <a:off x="244725" y="56175"/>
            <a:ext cx="81567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" sz="28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Finances and Financial Performance</a:t>
            </a:r>
            <a:endParaRPr b="1" i="0" sz="34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3" name="Google Shape;323;g28ed3df4378_0_0"/>
          <p:cNvSpPr txBox="1"/>
          <p:nvPr/>
        </p:nvSpPr>
        <p:spPr>
          <a:xfrm>
            <a:off x="33025" y="4835700"/>
            <a:ext cx="565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TERNER CENTER FOR HOUSING INNOVATION </a:t>
            </a:r>
            <a:r>
              <a:rPr b="0" i="0" lang="en" sz="1000" u="none" cap="none" strike="noStrike">
                <a:solidFill>
                  <a:srgbClr val="FFC52F"/>
                </a:solidFill>
                <a:latin typeface="Georgia"/>
                <a:ea typeface="Georgia"/>
                <a:cs typeface="Georgia"/>
                <a:sym typeface="Georgia"/>
              </a:rPr>
              <a:t>UC BERKELEY</a:t>
            </a:r>
            <a:endParaRPr b="0" i="0" sz="1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4" name="Google Shape;324;g28ed3df4378_0_0"/>
          <p:cNvSpPr txBox="1"/>
          <p:nvPr/>
        </p:nvSpPr>
        <p:spPr>
          <a:xfrm>
            <a:off x="473038" y="1222625"/>
            <a:ext cx="78402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19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Many small multifamily properties show signs of substantial financial problems </a:t>
            </a:r>
            <a:endParaRPr b="1" i="0" sz="1900" u="none" cap="none" strike="noStrike">
              <a:solidFill>
                <a:schemeClr val="accen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5" name="Google Shape;325;g28ed3df4378_0_0"/>
          <p:cNvSpPr txBox="1"/>
          <p:nvPr/>
        </p:nvSpPr>
        <p:spPr>
          <a:xfrm>
            <a:off x="244725" y="2979500"/>
            <a:ext cx="2547600" cy="10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1 in 5 properties</a:t>
            </a:r>
            <a:r>
              <a:rPr b="0" i="0" lang="en" sz="18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 have been turned down for financing</a:t>
            </a:r>
            <a:endParaRPr b="0" baseline="30000" i="0" sz="1400" u="none" cap="none" strike="noStrike">
              <a:solidFill>
                <a:schemeClr val="accent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6" name="Google Shape;326;g28ed3df4378_0_0"/>
          <p:cNvSpPr txBox="1"/>
          <p:nvPr/>
        </p:nvSpPr>
        <p:spPr>
          <a:xfrm>
            <a:off x="3119350" y="2979500"/>
            <a:ext cx="2547600" cy="10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Owners of about</a:t>
            </a:r>
            <a:r>
              <a:rPr b="1" i="0" lang="en" sz="1800" u="none" cap="none" strike="noStrike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 25% of properties </a:t>
            </a:r>
            <a:r>
              <a:rPr b="0" i="0" lang="en" sz="18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reported no profit</a:t>
            </a:r>
            <a:r>
              <a:rPr b="1" i="0" lang="en" sz="1800" u="none" cap="none" strike="noStrike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b="0" baseline="30000" i="0" sz="1400" u="none" cap="none" strike="noStrike">
              <a:solidFill>
                <a:schemeClr val="accent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7" name="Google Shape;327;g28ed3df4378_0_0"/>
          <p:cNvSpPr txBox="1"/>
          <p:nvPr/>
        </p:nvSpPr>
        <p:spPr>
          <a:xfrm>
            <a:off x="5993975" y="2979500"/>
            <a:ext cx="2636100" cy="10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Moderate to severe cash flow problems in </a:t>
            </a:r>
            <a:r>
              <a:rPr b="1" i="0" lang="en" sz="1800" u="none" cap="none" strike="noStrike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28% of properties</a:t>
            </a:r>
            <a:endParaRPr b="1" baseline="30000" i="0" sz="1400" u="none" cap="none" strike="noStrike">
              <a:solidFill>
                <a:schemeClr val="accent6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pSp>
        <p:nvGrpSpPr>
          <p:cNvPr id="328" name="Google Shape;328;g28ed3df4378_0_0"/>
          <p:cNvGrpSpPr/>
          <p:nvPr/>
        </p:nvGrpSpPr>
        <p:grpSpPr>
          <a:xfrm>
            <a:off x="3991725" y="2272800"/>
            <a:ext cx="802850" cy="785457"/>
            <a:chOff x="3999300" y="2287750"/>
            <a:chExt cx="802850" cy="785457"/>
          </a:xfrm>
        </p:grpSpPr>
        <p:pic>
          <p:nvPicPr>
            <p:cNvPr id="329" name="Google Shape;329;g28ed3df4378_0_0"/>
            <p:cNvPicPr preferRelativeResize="0"/>
            <p:nvPr/>
          </p:nvPicPr>
          <p:blipFill rotWithShape="1">
            <a:blip r:embed="rId3">
              <a:alphaModFix/>
            </a:blip>
            <a:srcRect b="13121" l="12227" r="28701" t="21654"/>
            <a:stretch/>
          </p:blipFill>
          <p:spPr>
            <a:xfrm>
              <a:off x="3999300" y="2358169"/>
              <a:ext cx="647551" cy="71503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30" name="Google Shape;330;g28ed3df4378_0_0"/>
            <p:cNvSpPr/>
            <p:nvPr/>
          </p:nvSpPr>
          <p:spPr>
            <a:xfrm>
              <a:off x="4568450" y="2287750"/>
              <a:ext cx="233700" cy="1896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331" name="Google Shape;331;g28ed3df4378_0_0"/>
          <p:cNvPicPr preferRelativeResize="0"/>
          <p:nvPr/>
        </p:nvPicPr>
        <p:blipFill rotWithShape="1">
          <a:blip r:embed="rId4">
            <a:alphaModFix/>
          </a:blip>
          <a:srcRect b="39046" l="32064" r="31691" t="26563"/>
          <a:stretch/>
        </p:blipFill>
        <p:spPr>
          <a:xfrm>
            <a:off x="6944000" y="2358175"/>
            <a:ext cx="707899" cy="67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g28ed3df4378_0_0"/>
          <p:cNvPicPr preferRelativeResize="0"/>
          <p:nvPr/>
        </p:nvPicPr>
        <p:blipFill rotWithShape="1">
          <a:blip r:embed="rId5">
            <a:alphaModFix/>
          </a:blip>
          <a:srcRect b="28471" l="14070" r="14177" t="14890"/>
          <a:stretch/>
        </p:blipFill>
        <p:spPr>
          <a:xfrm>
            <a:off x="1129168" y="2386688"/>
            <a:ext cx="778713" cy="61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2b8a9104c33_0_163"/>
          <p:cNvSpPr/>
          <p:nvPr/>
        </p:nvSpPr>
        <p:spPr>
          <a:xfrm>
            <a:off x="244725" y="1113875"/>
            <a:ext cx="8296800" cy="987000"/>
          </a:xfrm>
          <a:prstGeom prst="rect">
            <a:avLst/>
          </a:prstGeom>
          <a:solidFill>
            <a:srgbClr val="FFE9BA"/>
          </a:solidFill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g2b8a9104c33_0_163"/>
          <p:cNvSpPr txBox="1"/>
          <p:nvPr/>
        </p:nvSpPr>
        <p:spPr>
          <a:xfrm>
            <a:off x="2094200" y="4827275"/>
            <a:ext cx="42300" cy="1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340" name="Google Shape;340;g2b8a9104c33_0_163"/>
          <p:cNvGrpSpPr/>
          <p:nvPr/>
        </p:nvGrpSpPr>
        <p:grpSpPr>
          <a:xfrm>
            <a:off x="-9119" y="897775"/>
            <a:ext cx="8639323" cy="70258"/>
            <a:chOff x="-101019" y="3329073"/>
            <a:chExt cx="8635869" cy="71400"/>
          </a:xfrm>
        </p:grpSpPr>
        <p:cxnSp>
          <p:nvCxnSpPr>
            <p:cNvPr id="341" name="Google Shape;341;g2b8a9104c33_0_163"/>
            <p:cNvCxnSpPr/>
            <p:nvPr/>
          </p:nvCxnSpPr>
          <p:spPr>
            <a:xfrm>
              <a:off x="-101019" y="3362341"/>
              <a:ext cx="8572500" cy="0"/>
            </a:xfrm>
            <a:prstGeom prst="straightConnector1">
              <a:avLst/>
            </a:prstGeom>
            <a:noFill/>
            <a:ln cap="flat" cmpd="sng" w="25400">
              <a:solidFill>
                <a:srgbClr val="FFC52F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42" name="Google Shape;342;g2b8a9104c33_0_163"/>
            <p:cNvSpPr/>
            <p:nvPr/>
          </p:nvSpPr>
          <p:spPr>
            <a:xfrm>
              <a:off x="8463450" y="3329073"/>
              <a:ext cx="71400" cy="71400"/>
            </a:xfrm>
            <a:prstGeom prst="ellipse">
              <a:avLst/>
            </a:prstGeom>
            <a:noFill/>
            <a:ln cap="flat" cmpd="sng" w="19050">
              <a:solidFill>
                <a:srgbClr val="FFC52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t/>
              </a:r>
              <a:endParaRPr b="0" i="0" sz="10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43" name="Google Shape;343;g2b8a9104c33_0_163"/>
          <p:cNvSpPr txBox="1"/>
          <p:nvPr/>
        </p:nvSpPr>
        <p:spPr>
          <a:xfrm>
            <a:off x="244725" y="56175"/>
            <a:ext cx="81567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" sz="28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Maintenance Practices</a:t>
            </a:r>
            <a:endParaRPr b="1" i="0" sz="34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44" name="Google Shape;344;g2b8a9104c33_0_163"/>
          <p:cNvSpPr txBox="1"/>
          <p:nvPr/>
        </p:nvSpPr>
        <p:spPr>
          <a:xfrm>
            <a:off x="33025" y="4835700"/>
            <a:ext cx="565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TERNER CENTER FOR HOUSING INNOVATION </a:t>
            </a:r>
            <a:r>
              <a:rPr b="0" i="0" lang="en" sz="1000" u="none" cap="none" strike="noStrike">
                <a:solidFill>
                  <a:srgbClr val="FFC52F"/>
                </a:solidFill>
                <a:latin typeface="Georgia"/>
                <a:ea typeface="Georgia"/>
                <a:cs typeface="Georgia"/>
                <a:sym typeface="Georgia"/>
              </a:rPr>
              <a:t>UC BERKELEY</a:t>
            </a:r>
            <a:endParaRPr b="0" i="0" sz="1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45" name="Google Shape;345;g2b8a9104c33_0_163"/>
          <p:cNvSpPr txBox="1"/>
          <p:nvPr/>
        </p:nvSpPr>
        <p:spPr>
          <a:xfrm>
            <a:off x="473038" y="1222625"/>
            <a:ext cx="78402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19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Most properties were in </a:t>
            </a:r>
            <a:r>
              <a:rPr b="1" i="0" lang="en" sz="19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excellent or good condition</a:t>
            </a:r>
            <a:r>
              <a:rPr b="0" i="0" lang="en" sz="19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 according to their owners; </a:t>
            </a:r>
            <a:r>
              <a:rPr b="1" i="0" lang="en" sz="19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however,</a:t>
            </a:r>
            <a:r>
              <a:rPr b="0" i="0" lang="en" sz="19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b="1" i="0" lang="en" sz="19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28% need substantial improvements</a:t>
            </a:r>
            <a:endParaRPr b="1" i="0" sz="1900" u="none" cap="none" strike="noStrike">
              <a:solidFill>
                <a:schemeClr val="accen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46" name="Google Shape;346;g2b8a9104c33_0_163"/>
          <p:cNvSpPr txBox="1"/>
          <p:nvPr/>
        </p:nvSpPr>
        <p:spPr>
          <a:xfrm>
            <a:off x="244725" y="2979500"/>
            <a:ext cx="2547600" cy="14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Owners of </a:t>
            </a:r>
            <a:r>
              <a:rPr b="1" i="0" lang="en" sz="1800" u="none" cap="none" strike="noStrike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25% </a:t>
            </a:r>
            <a:r>
              <a:rPr b="0" i="0" lang="en" sz="18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of properties report </a:t>
            </a:r>
            <a:r>
              <a:rPr b="1" i="0" lang="en" sz="1800" u="none" cap="none" strike="noStrike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postponing maintenance</a:t>
            </a:r>
            <a:endParaRPr b="1" baseline="30000" i="0" sz="1400" u="none" cap="none" strike="noStrike">
              <a:solidFill>
                <a:schemeClr val="accent6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47" name="Google Shape;347;g2b8a9104c33_0_163"/>
          <p:cNvSpPr txBox="1"/>
          <p:nvPr/>
        </p:nvSpPr>
        <p:spPr>
          <a:xfrm>
            <a:off x="3119350" y="2979500"/>
            <a:ext cx="2547600" cy="14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Serious cash flow problems</a:t>
            </a:r>
            <a:r>
              <a:rPr b="0" i="0" lang="en" sz="18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 were associated with deferred maintenance</a:t>
            </a:r>
            <a:endParaRPr b="0" baseline="30000" i="0" sz="1400" u="none" cap="none" strike="noStrike">
              <a:solidFill>
                <a:schemeClr val="accent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48" name="Google Shape;348;g2b8a9104c33_0_163"/>
          <p:cNvSpPr txBox="1"/>
          <p:nvPr/>
        </p:nvSpPr>
        <p:spPr>
          <a:xfrm>
            <a:off x="5993975" y="2979500"/>
            <a:ext cx="2547600" cy="14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Higher rents</a:t>
            </a:r>
            <a:r>
              <a:rPr b="0" i="0" lang="en" sz="18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 and </a:t>
            </a:r>
            <a:r>
              <a:rPr b="1" i="0" lang="en" sz="1800" u="none" cap="none" strike="noStrike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newer stock</a:t>
            </a:r>
            <a:r>
              <a:rPr b="0" i="0" lang="en" sz="18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 associated with better property condition</a:t>
            </a:r>
            <a:endParaRPr b="0" baseline="30000" i="0" sz="1400" u="none" cap="none" strike="noStrike">
              <a:solidFill>
                <a:schemeClr val="accent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49" name="Google Shape;349;g2b8a9104c33_0_163"/>
          <p:cNvPicPr preferRelativeResize="0"/>
          <p:nvPr/>
        </p:nvPicPr>
        <p:blipFill rotWithShape="1">
          <a:blip r:embed="rId3">
            <a:alphaModFix/>
          </a:blip>
          <a:srcRect b="12853" l="4287" r="3909" t="0"/>
          <a:stretch/>
        </p:blipFill>
        <p:spPr>
          <a:xfrm>
            <a:off x="1194754" y="2358175"/>
            <a:ext cx="647542" cy="6147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50" name="Google Shape;350;g2b8a9104c33_0_163"/>
          <p:cNvGrpSpPr/>
          <p:nvPr/>
        </p:nvGrpSpPr>
        <p:grpSpPr>
          <a:xfrm>
            <a:off x="3991725" y="2272800"/>
            <a:ext cx="802850" cy="785457"/>
            <a:chOff x="3999300" y="2287750"/>
            <a:chExt cx="802850" cy="785457"/>
          </a:xfrm>
        </p:grpSpPr>
        <p:pic>
          <p:nvPicPr>
            <p:cNvPr id="351" name="Google Shape;351;g2b8a9104c33_0_163"/>
            <p:cNvPicPr preferRelativeResize="0"/>
            <p:nvPr/>
          </p:nvPicPr>
          <p:blipFill rotWithShape="1">
            <a:blip r:embed="rId4">
              <a:alphaModFix/>
            </a:blip>
            <a:srcRect b="13121" l="12227" r="28701" t="21654"/>
            <a:stretch/>
          </p:blipFill>
          <p:spPr>
            <a:xfrm>
              <a:off x="3999300" y="2358169"/>
              <a:ext cx="647551" cy="71503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52" name="Google Shape;352;g2b8a9104c33_0_163"/>
            <p:cNvSpPr/>
            <p:nvPr/>
          </p:nvSpPr>
          <p:spPr>
            <a:xfrm>
              <a:off x="4568450" y="2287750"/>
              <a:ext cx="233700" cy="1896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353" name="Google Shape;353;g2b8a9104c33_0_163"/>
          <p:cNvPicPr preferRelativeResize="0"/>
          <p:nvPr/>
        </p:nvPicPr>
        <p:blipFill rotWithShape="1">
          <a:blip r:embed="rId5">
            <a:alphaModFix/>
          </a:blip>
          <a:srcRect b="39046" l="32064" r="31691" t="26563"/>
          <a:stretch/>
        </p:blipFill>
        <p:spPr>
          <a:xfrm>
            <a:off x="6944000" y="2358175"/>
            <a:ext cx="707899" cy="671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7"/>
          <p:cNvSpPr txBox="1"/>
          <p:nvPr/>
        </p:nvSpPr>
        <p:spPr>
          <a:xfrm>
            <a:off x="2094200" y="4827275"/>
            <a:ext cx="42300" cy="1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360" name="Google Shape;360;p7"/>
          <p:cNvGrpSpPr/>
          <p:nvPr/>
        </p:nvGrpSpPr>
        <p:grpSpPr>
          <a:xfrm>
            <a:off x="-9119" y="821575"/>
            <a:ext cx="8639323" cy="70258"/>
            <a:chOff x="-101019" y="3329073"/>
            <a:chExt cx="8635869" cy="71400"/>
          </a:xfrm>
        </p:grpSpPr>
        <p:cxnSp>
          <p:nvCxnSpPr>
            <p:cNvPr id="361" name="Google Shape;361;p7"/>
            <p:cNvCxnSpPr/>
            <p:nvPr/>
          </p:nvCxnSpPr>
          <p:spPr>
            <a:xfrm>
              <a:off x="-101019" y="3362341"/>
              <a:ext cx="8572500" cy="0"/>
            </a:xfrm>
            <a:prstGeom prst="straightConnector1">
              <a:avLst/>
            </a:prstGeom>
            <a:noFill/>
            <a:ln cap="flat" cmpd="sng" w="25400">
              <a:solidFill>
                <a:srgbClr val="FFC52F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62" name="Google Shape;362;p7"/>
            <p:cNvSpPr/>
            <p:nvPr/>
          </p:nvSpPr>
          <p:spPr>
            <a:xfrm>
              <a:off x="8463450" y="3329073"/>
              <a:ext cx="71400" cy="71400"/>
            </a:xfrm>
            <a:prstGeom prst="ellipse">
              <a:avLst/>
            </a:prstGeom>
            <a:noFill/>
            <a:ln cap="flat" cmpd="sng" w="19050">
              <a:solidFill>
                <a:srgbClr val="FFC52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t/>
              </a:r>
              <a:endParaRPr b="0" i="0" sz="10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63" name="Google Shape;363;p7"/>
          <p:cNvSpPr txBox="1"/>
          <p:nvPr/>
        </p:nvSpPr>
        <p:spPr>
          <a:xfrm>
            <a:off x="244725" y="56175"/>
            <a:ext cx="81567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" sz="28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Reflections</a:t>
            </a:r>
            <a:endParaRPr b="1" i="0" sz="28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4" name="Google Shape;364;p7"/>
          <p:cNvSpPr txBox="1"/>
          <p:nvPr/>
        </p:nvSpPr>
        <p:spPr>
          <a:xfrm>
            <a:off x="33025" y="4835700"/>
            <a:ext cx="565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TERNER CENTER FOR HOUSING INNOVATION </a:t>
            </a:r>
            <a:r>
              <a:rPr b="0" i="0" lang="en" sz="1000" u="none" cap="none" strike="noStrike">
                <a:solidFill>
                  <a:srgbClr val="FFC52F"/>
                </a:solidFill>
                <a:latin typeface="Georgia"/>
                <a:ea typeface="Georgia"/>
                <a:cs typeface="Georgia"/>
                <a:sym typeface="Georgia"/>
              </a:rPr>
              <a:t>UC BERKELEY</a:t>
            </a:r>
            <a:endParaRPr b="0" i="0" sz="1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5" name="Google Shape;365;p7"/>
          <p:cNvSpPr txBox="1"/>
          <p:nvPr/>
        </p:nvSpPr>
        <p:spPr>
          <a:xfrm>
            <a:off x="244725" y="1154250"/>
            <a:ext cx="4405800" cy="32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Georgia"/>
              <a:buChar char="●"/>
            </a:pPr>
            <a:r>
              <a:rPr b="0" i="0" lang="en" sz="18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Small multifamily owners are </a:t>
            </a:r>
            <a:r>
              <a:rPr b="1" i="0" lang="en" sz="1800" u="none" cap="none" strike="noStrike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mixed </a:t>
            </a:r>
            <a:r>
              <a:rPr b="0" i="0" lang="en" sz="18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in terms of </a:t>
            </a:r>
            <a:r>
              <a:rPr b="1" i="0" lang="en" sz="1800" u="none" cap="none" strike="noStrike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professionalism</a:t>
            </a:r>
            <a:endParaRPr b="1" i="0" sz="1800" u="none" cap="none" strike="noStrike">
              <a:solidFill>
                <a:schemeClr val="accent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accent5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●"/>
            </a:pPr>
            <a:r>
              <a:rPr b="0" i="0" lang="en" sz="18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Important source of </a:t>
            </a:r>
            <a:r>
              <a:rPr b="1" i="0" lang="en" sz="1800" u="none" cap="none" strike="noStrike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unsubsidized lower-cost housing</a:t>
            </a:r>
            <a:endParaRPr b="1" i="0" sz="1800" u="none" cap="none" strike="noStrike">
              <a:solidFill>
                <a:schemeClr val="accent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accent5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●"/>
            </a:pPr>
            <a:r>
              <a:rPr b="1" i="0" lang="en" sz="1800" u="none" cap="none" strike="noStrike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Habitability </a:t>
            </a:r>
            <a:r>
              <a:rPr b="0" i="0" lang="en" sz="18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and </a:t>
            </a:r>
            <a:r>
              <a:rPr b="1" i="0" lang="en" sz="1800" u="none" cap="none" strike="noStrike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affordability </a:t>
            </a:r>
            <a:r>
              <a:rPr b="0" i="0" lang="en" sz="18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are of concern, esp. older stock and those held by small-scale owners</a:t>
            </a:r>
            <a:endParaRPr b="0" i="0" sz="1800" u="none" cap="none" strike="noStrike">
              <a:solidFill>
                <a:schemeClr val="accent5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accent5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●"/>
            </a:pPr>
            <a:r>
              <a:rPr b="0" i="0" lang="en" sz="18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Important target for </a:t>
            </a:r>
            <a:r>
              <a:rPr b="1" i="0" lang="en" sz="1800" u="none" cap="none" strike="noStrike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preservation</a:t>
            </a:r>
            <a:endParaRPr b="1" i="0" sz="1800" u="none" cap="none" strike="noStrike">
              <a:solidFill>
                <a:schemeClr val="accent6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6" name="Google Shape;366;p7"/>
          <p:cNvSpPr/>
          <p:nvPr/>
        </p:nvSpPr>
        <p:spPr>
          <a:xfrm>
            <a:off x="5233850" y="1431200"/>
            <a:ext cx="3243900" cy="2725200"/>
          </a:xfrm>
          <a:prstGeom prst="rect">
            <a:avLst/>
          </a:prstGeom>
          <a:solidFill>
            <a:srgbClr val="FFE9BA"/>
          </a:solidFill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7"/>
          <p:cNvSpPr txBox="1"/>
          <p:nvPr/>
        </p:nvSpPr>
        <p:spPr>
          <a:xfrm>
            <a:off x="5233725" y="1648975"/>
            <a:ext cx="3243900" cy="22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" sz="17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Opportunities for </a:t>
            </a:r>
            <a:endParaRPr b="1" i="0" sz="17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" sz="17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Further Research</a:t>
            </a:r>
            <a:endParaRPr b="1" i="0" sz="17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Tenant perspective</a:t>
            </a:r>
            <a:endParaRPr b="0" i="0" sz="16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Reporting requirements</a:t>
            </a:r>
            <a:endParaRPr b="0" i="0" sz="16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Geographic variation</a:t>
            </a:r>
            <a:endParaRPr b="0" i="0" sz="16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1" i="0" sz="15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" name="Google Shape;199;p1"/>
          <p:cNvGrpSpPr/>
          <p:nvPr/>
        </p:nvGrpSpPr>
        <p:grpSpPr>
          <a:xfrm>
            <a:off x="2" y="2216356"/>
            <a:ext cx="8635869" cy="53664"/>
            <a:chOff x="-101019" y="3329073"/>
            <a:chExt cx="8635869" cy="71400"/>
          </a:xfrm>
        </p:grpSpPr>
        <p:cxnSp>
          <p:nvCxnSpPr>
            <p:cNvPr id="200" name="Google Shape;200;p1"/>
            <p:cNvCxnSpPr/>
            <p:nvPr/>
          </p:nvCxnSpPr>
          <p:spPr>
            <a:xfrm>
              <a:off x="-101019" y="3362341"/>
              <a:ext cx="8572500" cy="0"/>
            </a:xfrm>
            <a:prstGeom prst="straightConnector1">
              <a:avLst/>
            </a:prstGeom>
            <a:noFill/>
            <a:ln cap="flat" cmpd="sng" w="25400">
              <a:solidFill>
                <a:srgbClr val="FFC52F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01" name="Google Shape;201;p1"/>
            <p:cNvSpPr/>
            <p:nvPr/>
          </p:nvSpPr>
          <p:spPr>
            <a:xfrm>
              <a:off x="8463450" y="3329073"/>
              <a:ext cx="71400" cy="71400"/>
            </a:xfrm>
            <a:prstGeom prst="ellipse">
              <a:avLst/>
            </a:prstGeom>
            <a:noFill/>
            <a:ln cap="flat" cmpd="sng" w="19050">
              <a:solidFill>
                <a:srgbClr val="FFC52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TernerLogoPPT.png" id="202" name="Google Shape;20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69851" y="3151100"/>
            <a:ext cx="1749200" cy="1433850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1"/>
          <p:cNvSpPr txBox="1"/>
          <p:nvPr/>
        </p:nvSpPr>
        <p:spPr>
          <a:xfrm>
            <a:off x="294225" y="986350"/>
            <a:ext cx="7939800" cy="24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6770"/>
              </a:buClr>
              <a:buSzPts val="500"/>
              <a:buFont typeface="Georgia"/>
              <a:buNone/>
            </a:pPr>
            <a:r>
              <a:rPr b="1" i="0" lang="en" sz="3100" u="none" cap="none" strike="noStrike">
                <a:solidFill>
                  <a:srgbClr val="5D6770"/>
                </a:solidFill>
                <a:latin typeface="Georgia"/>
                <a:ea typeface="Georgia"/>
                <a:cs typeface="Georgia"/>
                <a:sym typeface="Georgia"/>
              </a:rPr>
              <a:t>The Ownership and Management of Small Multifamily Rental Properties</a:t>
            </a:r>
            <a:endParaRPr b="1" i="0" sz="3100" u="none" cap="none" strike="noStrike">
              <a:solidFill>
                <a:srgbClr val="5D677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D6770"/>
              </a:buClr>
              <a:buSzPts val="500"/>
              <a:buFont typeface="Georgia"/>
              <a:buNone/>
            </a:pPr>
            <a:r>
              <a:t/>
            </a:r>
            <a:endParaRPr b="1" i="0" sz="1800" u="none" cap="none" strike="noStrike">
              <a:solidFill>
                <a:srgbClr val="5D677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6770"/>
              </a:buClr>
              <a:buSzPts val="500"/>
              <a:buFont typeface="Georgia"/>
              <a:buNone/>
            </a:pPr>
            <a:r>
              <a:rPr b="0" i="0" lang="en" sz="2400" u="none" cap="none" strike="noStrike">
                <a:solidFill>
                  <a:srgbClr val="5D6770"/>
                </a:solidFill>
                <a:latin typeface="Georgia"/>
                <a:ea typeface="Georgia"/>
                <a:cs typeface="Georgia"/>
                <a:sym typeface="Georgia"/>
              </a:rPr>
              <a:t>New Insights on an Overlooked Part of the Rental Market</a:t>
            </a:r>
            <a:endParaRPr b="0" i="0" sz="2400" u="none" cap="none" strike="noStrike">
              <a:solidFill>
                <a:srgbClr val="5D677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6770"/>
              </a:buClr>
              <a:buSzPts val="500"/>
              <a:buFont typeface="Georgia"/>
              <a:buNone/>
            </a:pPr>
            <a:r>
              <a:t/>
            </a:r>
            <a:endParaRPr b="0" i="0" sz="1800" u="none" cap="none" strike="noStrike">
              <a:solidFill>
                <a:srgbClr val="5D677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6770"/>
              </a:buClr>
              <a:buSzPts val="500"/>
              <a:buFont typeface="Georgia"/>
              <a:buNone/>
            </a:pPr>
            <a:r>
              <a:t/>
            </a:r>
            <a:endParaRPr b="0" i="0" sz="1800" u="none" cap="none" strike="noStrike">
              <a:solidFill>
                <a:srgbClr val="5D677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6770"/>
              </a:buClr>
              <a:buSzPts val="500"/>
              <a:buFont typeface="Georgia"/>
              <a:buNone/>
            </a:pPr>
            <a:r>
              <a:rPr b="0" i="0" lang="en" sz="1800" u="none" cap="none" strike="noStrike">
                <a:solidFill>
                  <a:srgbClr val="5D6770"/>
                </a:solidFill>
                <a:latin typeface="Georgia"/>
                <a:ea typeface="Georgia"/>
                <a:cs typeface="Georgia"/>
                <a:sym typeface="Georgia"/>
              </a:rPr>
              <a:t>Shazia Manji, Research Associate</a:t>
            </a:r>
            <a:endParaRPr b="0" i="0" sz="1800" u="none" cap="none" strike="noStrike">
              <a:solidFill>
                <a:srgbClr val="5D677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6770"/>
              </a:buClr>
              <a:buSzPts val="500"/>
              <a:buFont typeface="Georgia"/>
              <a:buNone/>
            </a:pPr>
            <a:r>
              <a:rPr b="0" i="0" lang="en" sz="1800" u="none" cap="none" strike="noStrike">
                <a:solidFill>
                  <a:srgbClr val="5D6770"/>
                </a:solidFill>
                <a:latin typeface="Georgia"/>
                <a:ea typeface="Georgia"/>
                <a:cs typeface="Georgia"/>
                <a:sym typeface="Georgia"/>
              </a:rPr>
              <a:t>Nathaniel Decker, Terner Affiliate</a:t>
            </a:r>
            <a:endParaRPr b="0" i="0" sz="1800" u="none" cap="none" strike="noStrike">
              <a:solidFill>
                <a:srgbClr val="5D677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6770"/>
              </a:buClr>
              <a:buSzPts val="500"/>
              <a:buFont typeface="Georgia"/>
              <a:buNone/>
            </a:pPr>
            <a:r>
              <a:t/>
            </a:r>
            <a:endParaRPr b="0" i="0" sz="1800" u="none" cap="none" strike="noStrike">
              <a:solidFill>
                <a:srgbClr val="5D677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6770"/>
              </a:buClr>
              <a:buSzPts val="500"/>
              <a:buFont typeface="Georgia"/>
              <a:buNone/>
            </a:pPr>
            <a:r>
              <a:rPr b="0" i="0" lang="en" sz="1800" u="sng" cap="none" strike="noStrike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4"/>
              </a:rPr>
              <a:t>ternercenter.berkeley.edu</a:t>
            </a:r>
            <a:endParaRPr b="0" i="0" sz="1800" u="none" cap="none" strike="noStrike">
              <a:solidFill>
                <a:srgbClr val="5D677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04" name="Google Shape;204;p1"/>
          <p:cNvPicPr preferRelativeResize="0"/>
          <p:nvPr/>
        </p:nvPicPr>
        <p:blipFill rotWithShape="1">
          <a:blip r:embed="rId5">
            <a:alphaModFix/>
          </a:blip>
          <a:srcRect b="57603" l="0" r="0" t="35979"/>
          <a:stretch/>
        </p:blipFill>
        <p:spPr>
          <a:xfrm>
            <a:off x="0" y="4818400"/>
            <a:ext cx="9144000" cy="33037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411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"/>
          <p:cNvSpPr/>
          <p:nvPr/>
        </p:nvSpPr>
        <p:spPr>
          <a:xfrm>
            <a:off x="4823050" y="1243375"/>
            <a:ext cx="3654900" cy="3271800"/>
          </a:xfrm>
          <a:prstGeom prst="rect">
            <a:avLst/>
          </a:prstGeom>
          <a:solidFill>
            <a:srgbClr val="FFE9BA"/>
          </a:solidFill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2"/>
          <p:cNvSpPr txBox="1"/>
          <p:nvPr/>
        </p:nvSpPr>
        <p:spPr>
          <a:xfrm>
            <a:off x="2094200" y="4827275"/>
            <a:ext cx="42300" cy="1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212" name="Google Shape;212;p2"/>
          <p:cNvGrpSpPr/>
          <p:nvPr/>
        </p:nvGrpSpPr>
        <p:grpSpPr>
          <a:xfrm>
            <a:off x="-9119" y="897775"/>
            <a:ext cx="8639323" cy="70258"/>
            <a:chOff x="-101019" y="3329073"/>
            <a:chExt cx="8635869" cy="71400"/>
          </a:xfrm>
        </p:grpSpPr>
        <p:cxnSp>
          <p:nvCxnSpPr>
            <p:cNvPr id="213" name="Google Shape;213;p2"/>
            <p:cNvCxnSpPr/>
            <p:nvPr/>
          </p:nvCxnSpPr>
          <p:spPr>
            <a:xfrm>
              <a:off x="-101019" y="3362341"/>
              <a:ext cx="8572500" cy="0"/>
            </a:xfrm>
            <a:prstGeom prst="straightConnector1">
              <a:avLst/>
            </a:prstGeom>
            <a:noFill/>
            <a:ln cap="flat" cmpd="sng" w="25400">
              <a:solidFill>
                <a:srgbClr val="FFC52F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14" name="Google Shape;214;p2"/>
            <p:cNvSpPr/>
            <p:nvPr/>
          </p:nvSpPr>
          <p:spPr>
            <a:xfrm>
              <a:off x="8463450" y="3329073"/>
              <a:ext cx="71400" cy="71400"/>
            </a:xfrm>
            <a:prstGeom prst="ellipse">
              <a:avLst/>
            </a:prstGeom>
            <a:noFill/>
            <a:ln cap="flat" cmpd="sng" w="19050">
              <a:solidFill>
                <a:srgbClr val="FFC52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t/>
              </a:r>
              <a:endParaRPr b="0" i="0" sz="10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5" name="Google Shape;215;p2"/>
          <p:cNvSpPr txBox="1"/>
          <p:nvPr/>
        </p:nvSpPr>
        <p:spPr>
          <a:xfrm>
            <a:off x="244725" y="56175"/>
            <a:ext cx="81567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" sz="28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Why small multifamily rentals (5-49 unit)?</a:t>
            </a:r>
            <a:endParaRPr b="1" i="0" sz="34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6" name="Google Shape;216;p2"/>
          <p:cNvSpPr txBox="1"/>
          <p:nvPr/>
        </p:nvSpPr>
        <p:spPr>
          <a:xfrm>
            <a:off x="33025" y="4835700"/>
            <a:ext cx="565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TERNER CENTER FOR HOUSING INNOVATION </a:t>
            </a:r>
            <a:r>
              <a:rPr b="0" i="0" lang="en" sz="1000" u="none" cap="none" strike="noStrike">
                <a:solidFill>
                  <a:srgbClr val="FFC52F"/>
                </a:solidFill>
                <a:latin typeface="Georgia"/>
                <a:ea typeface="Georgia"/>
                <a:cs typeface="Georgia"/>
                <a:sym typeface="Georgia"/>
              </a:rPr>
              <a:t>UC BERKELEY</a:t>
            </a:r>
            <a:endParaRPr b="0" i="0" sz="1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"/>
          <p:cNvSpPr txBox="1"/>
          <p:nvPr/>
        </p:nvSpPr>
        <p:spPr>
          <a:xfrm>
            <a:off x="5021350" y="1390763"/>
            <a:ext cx="32583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Georgia"/>
              <a:buChar char="●"/>
            </a:pPr>
            <a:r>
              <a:rPr b="0" i="0" lang="en" sz="20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Understudied in academic research </a:t>
            </a:r>
            <a:endParaRPr b="0" i="0" sz="2000" u="none" cap="none" strike="noStrike">
              <a:solidFill>
                <a:schemeClr val="accent5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accent5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Georgia"/>
              <a:buChar char="●"/>
            </a:pPr>
            <a:r>
              <a:rPr b="0" i="0" lang="en" sz="20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Unique property management and financing challenges </a:t>
            </a:r>
            <a:endParaRPr b="0" i="0" sz="2000" u="none" cap="none" strike="noStrike">
              <a:solidFill>
                <a:schemeClr val="accent5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accent5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Georgia"/>
              <a:buChar char="●"/>
            </a:pPr>
            <a:r>
              <a:rPr b="0" i="0" lang="en" sz="20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Underrepresented by landlord associations</a:t>
            </a:r>
            <a:endParaRPr b="0" i="0" sz="2000" u="none" cap="none" strike="noStrike">
              <a:solidFill>
                <a:schemeClr val="accent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8" name="Google Shape;218;p2"/>
          <p:cNvSpPr txBox="1"/>
          <p:nvPr/>
        </p:nvSpPr>
        <p:spPr>
          <a:xfrm>
            <a:off x="6275932" y="4768814"/>
            <a:ext cx="2430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1. Rental Housing Finance Survey, 2021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9" name="Google Shape;219;p2"/>
          <p:cNvGrpSpPr/>
          <p:nvPr/>
        </p:nvGrpSpPr>
        <p:grpSpPr>
          <a:xfrm>
            <a:off x="494900" y="1243375"/>
            <a:ext cx="3709500" cy="3061475"/>
            <a:chOff x="494900" y="1319575"/>
            <a:chExt cx="3709500" cy="3061475"/>
          </a:xfrm>
        </p:grpSpPr>
        <p:sp>
          <p:nvSpPr>
            <p:cNvPr id="220" name="Google Shape;220;p2"/>
            <p:cNvSpPr txBox="1"/>
            <p:nvPr/>
          </p:nvSpPr>
          <p:spPr>
            <a:xfrm>
              <a:off x="494900" y="3211350"/>
              <a:ext cx="3709500" cy="1169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" sz="2000" u="none" cap="none" strike="noStrike">
                  <a:solidFill>
                    <a:schemeClr val="accent5"/>
                  </a:solidFill>
                  <a:latin typeface="Georgia"/>
                  <a:ea typeface="Georgia"/>
                  <a:cs typeface="Georgia"/>
                  <a:sym typeface="Georgia"/>
                </a:rPr>
                <a:t>Small multifamily rentals make up </a:t>
              </a:r>
              <a:r>
                <a:rPr b="1" i="0" lang="en" sz="2200" u="none" cap="none" strike="noStrike">
                  <a:solidFill>
                    <a:schemeClr val="accent6"/>
                  </a:solidFill>
                  <a:latin typeface="Georgia"/>
                  <a:ea typeface="Georgia"/>
                  <a:cs typeface="Georgia"/>
                  <a:sym typeface="Georgia"/>
                </a:rPr>
                <a:t>8.2 million</a:t>
              </a:r>
              <a:r>
                <a:rPr b="0" i="0" lang="en" sz="2000" u="none" cap="none" strike="noStrike">
                  <a:solidFill>
                    <a:schemeClr val="accent5"/>
                  </a:solidFill>
                  <a:latin typeface="Georgia"/>
                  <a:ea typeface="Georgia"/>
                  <a:cs typeface="Georgia"/>
                  <a:sym typeface="Georgia"/>
                </a:rPr>
                <a:t> units across </a:t>
              </a:r>
              <a:r>
                <a:rPr b="1" i="0" lang="en" sz="2200" u="none" cap="none" strike="noStrike">
                  <a:solidFill>
                    <a:schemeClr val="accent6"/>
                  </a:solidFill>
                  <a:latin typeface="Georgia"/>
                  <a:ea typeface="Georgia"/>
                  <a:cs typeface="Georgia"/>
                  <a:sym typeface="Georgia"/>
                </a:rPr>
                <a:t>493 thousand</a:t>
              </a:r>
              <a:r>
                <a:rPr b="0" i="0" lang="en" sz="2000" u="none" cap="none" strike="noStrike">
                  <a:solidFill>
                    <a:schemeClr val="accent5"/>
                  </a:solidFill>
                  <a:latin typeface="Georgia"/>
                  <a:ea typeface="Georgia"/>
                  <a:cs typeface="Georgia"/>
                  <a:sym typeface="Georgia"/>
                </a:rPr>
                <a:t> properties.</a:t>
              </a:r>
              <a:r>
                <a:rPr b="0" baseline="30000" i="0" lang="en" sz="1800" u="none" cap="none" strike="noStrike">
                  <a:solidFill>
                    <a:schemeClr val="accent5"/>
                  </a:solidFill>
                  <a:latin typeface="Georgia"/>
                  <a:ea typeface="Georgia"/>
                  <a:cs typeface="Georgia"/>
                  <a:sym typeface="Georgia"/>
                </a:rPr>
                <a:t>1</a:t>
              </a:r>
              <a:endParaRPr b="0" i="0" sz="2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21" name="Google Shape;221;p2"/>
            <p:cNvGrpSpPr/>
            <p:nvPr/>
          </p:nvGrpSpPr>
          <p:grpSpPr>
            <a:xfrm>
              <a:off x="494950" y="1319575"/>
              <a:ext cx="3709350" cy="1751649"/>
              <a:chOff x="342550" y="1243375"/>
              <a:chExt cx="3709350" cy="1751649"/>
            </a:xfrm>
          </p:grpSpPr>
          <p:sp>
            <p:nvSpPr>
              <p:cNvPr id="222" name="Google Shape;222;p2"/>
              <p:cNvSpPr txBox="1"/>
              <p:nvPr/>
            </p:nvSpPr>
            <p:spPr>
              <a:xfrm>
                <a:off x="2300200" y="1365000"/>
                <a:ext cx="1751700" cy="1569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000"/>
                  <a:buFont typeface="Arial"/>
                  <a:buNone/>
                </a:pPr>
                <a:r>
                  <a:rPr b="1" i="0" lang="en" sz="4500" u="none" cap="none" strike="noStrike">
                    <a:solidFill>
                      <a:schemeClr val="accent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17%</a:t>
                </a:r>
                <a:endParaRPr b="1" i="0" sz="4500" u="none" cap="none" strike="noStrike">
                  <a:solidFill>
                    <a:schemeClr val="accent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000"/>
                  <a:buFont typeface="Arial"/>
                  <a:buNone/>
                </a:pPr>
                <a:r>
                  <a:t/>
                </a:r>
                <a:endParaRPr b="0" i="0" sz="500" u="none" cap="none" strike="noStrike">
                  <a:solidFill>
                    <a:schemeClr val="accent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r>
                  <a:rPr b="0" i="0" lang="en" sz="2000" u="none" cap="none" strike="noStrike">
                    <a:solidFill>
                      <a:schemeClr val="accent5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of U.S. rental stock </a:t>
                </a:r>
                <a:endParaRPr b="0" i="0" sz="2200" u="none" cap="none" strike="noStrike">
                  <a:solidFill>
                    <a:schemeClr val="accent5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</p:txBody>
          </p:sp>
          <p:pic>
            <p:nvPicPr>
              <p:cNvPr id="223" name="Google Shape;223;p2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342550" y="1243375"/>
                <a:ext cx="1751649" cy="175164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" name="Google Shape;228;g2b8a9104c33_0_39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52825" y="-33025"/>
            <a:ext cx="4240650" cy="5208350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Google Shape;229;g2b8a9104c33_0_396"/>
          <p:cNvSpPr txBox="1"/>
          <p:nvPr/>
        </p:nvSpPr>
        <p:spPr>
          <a:xfrm>
            <a:off x="361838" y="1204200"/>
            <a:ext cx="34113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" sz="2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Survey Topics</a:t>
            </a:r>
            <a:endParaRPr b="1" i="0" sz="2400" u="none" cap="none" strike="noStrik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Owner characteristics</a:t>
            </a:r>
            <a:endParaRPr b="0" i="0" sz="2000" u="none" cap="none" strike="noStrik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Property finances</a:t>
            </a:r>
            <a:endParaRPr b="0" i="0" sz="2000" u="none" cap="none" strike="noStrik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Property management practices</a:t>
            </a:r>
            <a:endParaRPr b="0" i="0" sz="2000" u="none" cap="none" strike="noStrik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0" name="Google Shape;230;g2b8a9104c33_0_396"/>
          <p:cNvSpPr txBox="1"/>
          <p:nvPr/>
        </p:nvSpPr>
        <p:spPr>
          <a:xfrm>
            <a:off x="4668175" y="654175"/>
            <a:ext cx="3940800" cy="41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" sz="24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Methodology</a:t>
            </a:r>
            <a:endParaRPr b="1" i="0" sz="24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Format: </a:t>
            </a:r>
            <a:r>
              <a:rPr b="0" i="0" lang="en" sz="18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Nationwide, online survey of owners and managers of 5-49 unit rental properties</a:t>
            </a:r>
            <a:endParaRPr b="1" i="0" sz="18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Timing: </a:t>
            </a:r>
            <a:r>
              <a:rPr b="0" i="0" lang="en" sz="18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July - September, 2022</a:t>
            </a:r>
            <a:r>
              <a:rPr b="1" i="0" lang="en" sz="18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b="1" i="0" sz="18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" sz="18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Analysis </a:t>
            </a:r>
            <a:r>
              <a:rPr b="0" i="0" lang="en" sz="18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of 764 responses</a:t>
            </a:r>
            <a:endParaRPr b="0" i="0" sz="10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Weighted </a:t>
            </a:r>
            <a:r>
              <a:rPr b="0" i="0" lang="en" sz="18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by property size to match national distribution of 5-49 unit properties (2021 RHFS)</a:t>
            </a:r>
            <a:endParaRPr b="0" i="0" sz="18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"/>
          <p:cNvSpPr txBox="1"/>
          <p:nvPr/>
        </p:nvSpPr>
        <p:spPr>
          <a:xfrm>
            <a:off x="2094200" y="4827275"/>
            <a:ext cx="42300" cy="1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237" name="Google Shape;237;p4"/>
          <p:cNvGrpSpPr/>
          <p:nvPr/>
        </p:nvGrpSpPr>
        <p:grpSpPr>
          <a:xfrm>
            <a:off x="-9119" y="973975"/>
            <a:ext cx="8639323" cy="70258"/>
            <a:chOff x="-101019" y="3329073"/>
            <a:chExt cx="8635869" cy="71400"/>
          </a:xfrm>
        </p:grpSpPr>
        <p:cxnSp>
          <p:nvCxnSpPr>
            <p:cNvPr id="238" name="Google Shape;238;p4"/>
            <p:cNvCxnSpPr/>
            <p:nvPr/>
          </p:nvCxnSpPr>
          <p:spPr>
            <a:xfrm>
              <a:off x="-101019" y="3362341"/>
              <a:ext cx="8572500" cy="0"/>
            </a:xfrm>
            <a:prstGeom prst="straightConnector1">
              <a:avLst/>
            </a:prstGeom>
            <a:noFill/>
            <a:ln cap="flat" cmpd="sng" w="25400">
              <a:solidFill>
                <a:srgbClr val="FFC52F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39" name="Google Shape;239;p4"/>
            <p:cNvSpPr/>
            <p:nvPr/>
          </p:nvSpPr>
          <p:spPr>
            <a:xfrm>
              <a:off x="8463450" y="3329073"/>
              <a:ext cx="71400" cy="71400"/>
            </a:xfrm>
            <a:prstGeom prst="ellipse">
              <a:avLst/>
            </a:prstGeom>
            <a:noFill/>
            <a:ln cap="flat" cmpd="sng" w="19050">
              <a:solidFill>
                <a:srgbClr val="FFC52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t/>
              </a:r>
              <a:endParaRPr b="0" i="0" sz="10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0" name="Google Shape;240;p4"/>
          <p:cNvSpPr txBox="1"/>
          <p:nvPr/>
        </p:nvSpPr>
        <p:spPr>
          <a:xfrm>
            <a:off x="244725" y="132375"/>
            <a:ext cx="81567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" sz="20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Most properties were owned by individuals, although they often established an LLC to hold the property</a:t>
            </a:r>
            <a:endParaRPr b="1" i="0" sz="20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1" name="Google Shape;241;p4"/>
          <p:cNvSpPr txBox="1"/>
          <p:nvPr/>
        </p:nvSpPr>
        <p:spPr>
          <a:xfrm>
            <a:off x="33025" y="4835700"/>
            <a:ext cx="565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TERNER CENTER FOR HOUSING INNOVATION </a:t>
            </a:r>
            <a:r>
              <a:rPr b="0" i="0" lang="en" sz="1000" u="none" cap="none" strike="noStrike">
                <a:solidFill>
                  <a:srgbClr val="FFC52F"/>
                </a:solidFill>
                <a:latin typeface="Georgia"/>
                <a:ea typeface="Georgia"/>
                <a:cs typeface="Georgia"/>
                <a:sym typeface="Georgia"/>
              </a:rPr>
              <a:t>UC BERKELEY</a:t>
            </a:r>
            <a:endParaRPr b="0" i="0" sz="1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42" name="Google Shape;242;p4"/>
          <p:cNvPicPr preferRelativeResize="0"/>
          <p:nvPr/>
        </p:nvPicPr>
        <p:blipFill rotWithShape="1">
          <a:blip r:embed="rId3">
            <a:alphaModFix/>
          </a:blip>
          <a:srcRect b="0" l="0" r="0" t="16372"/>
          <a:stretch/>
        </p:blipFill>
        <p:spPr>
          <a:xfrm>
            <a:off x="871650" y="1085425"/>
            <a:ext cx="6877765" cy="3871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Google Shape;248;g2b8a9104c33_0_0"/>
          <p:cNvPicPr preferRelativeResize="0"/>
          <p:nvPr/>
        </p:nvPicPr>
        <p:blipFill rotWithShape="1">
          <a:blip r:embed="rId3">
            <a:alphaModFix/>
          </a:blip>
          <a:srcRect b="8635" l="8564" r="8121" t="9202"/>
          <a:stretch/>
        </p:blipFill>
        <p:spPr>
          <a:xfrm>
            <a:off x="934144" y="1804062"/>
            <a:ext cx="2820662" cy="2697300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g2b8a9104c33_0_0"/>
          <p:cNvSpPr txBox="1"/>
          <p:nvPr/>
        </p:nvSpPr>
        <p:spPr>
          <a:xfrm>
            <a:off x="2094200" y="4827275"/>
            <a:ext cx="42300" cy="1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250" name="Google Shape;250;g2b8a9104c33_0_0"/>
          <p:cNvGrpSpPr/>
          <p:nvPr/>
        </p:nvGrpSpPr>
        <p:grpSpPr>
          <a:xfrm>
            <a:off x="-9119" y="897775"/>
            <a:ext cx="8639323" cy="70258"/>
            <a:chOff x="-101019" y="3329073"/>
            <a:chExt cx="8635869" cy="71400"/>
          </a:xfrm>
        </p:grpSpPr>
        <p:cxnSp>
          <p:nvCxnSpPr>
            <p:cNvPr id="251" name="Google Shape;251;g2b8a9104c33_0_0"/>
            <p:cNvCxnSpPr/>
            <p:nvPr/>
          </p:nvCxnSpPr>
          <p:spPr>
            <a:xfrm>
              <a:off x="-101019" y="3362341"/>
              <a:ext cx="8572500" cy="0"/>
            </a:xfrm>
            <a:prstGeom prst="straightConnector1">
              <a:avLst/>
            </a:prstGeom>
            <a:noFill/>
            <a:ln cap="flat" cmpd="sng" w="25400">
              <a:solidFill>
                <a:srgbClr val="FFC52F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52" name="Google Shape;252;g2b8a9104c33_0_0"/>
            <p:cNvSpPr/>
            <p:nvPr/>
          </p:nvSpPr>
          <p:spPr>
            <a:xfrm>
              <a:off x="8463450" y="3329073"/>
              <a:ext cx="71400" cy="71400"/>
            </a:xfrm>
            <a:prstGeom prst="ellipse">
              <a:avLst/>
            </a:prstGeom>
            <a:noFill/>
            <a:ln cap="flat" cmpd="sng" w="19050">
              <a:solidFill>
                <a:srgbClr val="FFC52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t/>
              </a:r>
              <a:endParaRPr b="0" i="0" sz="10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3" name="Google Shape;253;g2b8a9104c33_0_0"/>
          <p:cNvSpPr txBox="1"/>
          <p:nvPr/>
        </p:nvSpPr>
        <p:spPr>
          <a:xfrm>
            <a:off x="244725" y="56175"/>
            <a:ext cx="81567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" sz="28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Owner Characteristics</a:t>
            </a:r>
            <a:endParaRPr b="1" i="0" sz="28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4" name="Google Shape;254;g2b8a9104c33_0_0"/>
          <p:cNvSpPr txBox="1"/>
          <p:nvPr/>
        </p:nvSpPr>
        <p:spPr>
          <a:xfrm>
            <a:off x="33025" y="4835700"/>
            <a:ext cx="565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TERNER CENTER FOR HOUSING INNOVATION </a:t>
            </a:r>
            <a:r>
              <a:rPr b="0" i="0" lang="en" sz="1000" u="none" cap="none" strike="noStrike">
                <a:solidFill>
                  <a:srgbClr val="FFC52F"/>
                </a:solidFill>
                <a:latin typeface="Georgia"/>
                <a:ea typeface="Georgia"/>
                <a:cs typeface="Georgia"/>
                <a:sym typeface="Georgia"/>
              </a:rPr>
              <a:t>UC BERKELEY</a:t>
            </a:r>
            <a:endParaRPr b="0" i="0" sz="1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5" name="Google Shape;255;g2b8a9104c33_0_0"/>
          <p:cNvSpPr/>
          <p:nvPr/>
        </p:nvSpPr>
        <p:spPr>
          <a:xfrm>
            <a:off x="4879525" y="1482725"/>
            <a:ext cx="3674100" cy="2697300"/>
          </a:xfrm>
          <a:prstGeom prst="rect">
            <a:avLst/>
          </a:prstGeom>
          <a:solidFill>
            <a:srgbClr val="FFE9BA"/>
          </a:solidFill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g2b8a9104c33_0_0"/>
          <p:cNvSpPr txBox="1"/>
          <p:nvPr/>
        </p:nvSpPr>
        <p:spPr>
          <a:xfrm>
            <a:off x="4977175" y="1563765"/>
            <a:ext cx="3478800" cy="27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" sz="17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Top Reasons for Acquisition</a:t>
            </a:r>
            <a:endParaRPr b="1" i="0" sz="17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Font typeface="Georgia"/>
              <a:buChar char="●"/>
            </a:pPr>
            <a:r>
              <a:rPr b="1" i="0" lang="en" sz="16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Rental income</a:t>
            </a:r>
            <a:r>
              <a:rPr b="0" i="0" lang="en" sz="16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 (</a:t>
            </a:r>
            <a:r>
              <a:rPr b="0" i="0" lang="en" sz="1600" u="none" cap="none" strike="noStrike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71%</a:t>
            </a:r>
            <a:r>
              <a:rPr b="0" i="0" lang="en" sz="16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) </a:t>
            </a:r>
            <a:endParaRPr b="0" i="0" sz="16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and </a:t>
            </a:r>
            <a:r>
              <a:rPr b="1" i="0" lang="en" sz="16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capital gains</a:t>
            </a:r>
            <a:r>
              <a:rPr b="0" i="0" lang="en" sz="16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 (</a:t>
            </a:r>
            <a:r>
              <a:rPr b="0" i="0" lang="en" sz="1600" u="none" cap="none" strike="noStrike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30%</a:t>
            </a:r>
            <a:r>
              <a:rPr b="0" i="0" lang="en" sz="16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)</a:t>
            </a:r>
            <a:endParaRPr b="0" i="0" sz="16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Font typeface="Georgia"/>
              <a:buChar char="●"/>
            </a:pPr>
            <a:r>
              <a:rPr b="1" i="0" lang="en" sz="16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Retirement </a:t>
            </a:r>
            <a:r>
              <a:rPr b="0" i="0" lang="en" sz="16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(</a:t>
            </a:r>
            <a:r>
              <a:rPr b="0" i="0" lang="en" sz="1600" u="none" cap="none" strike="noStrike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42%</a:t>
            </a:r>
            <a:r>
              <a:rPr b="0" i="0" lang="en" sz="16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) and </a:t>
            </a:r>
            <a:endParaRPr b="0" i="0" sz="16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" sz="16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family security</a:t>
            </a:r>
            <a:r>
              <a:rPr b="0" i="0" lang="en" sz="16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 (</a:t>
            </a:r>
            <a:r>
              <a:rPr b="0" i="0" lang="en" sz="1600" u="none" cap="none" strike="noStrike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26%</a:t>
            </a:r>
            <a:r>
              <a:rPr b="0" i="0" lang="en" sz="16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)</a:t>
            </a:r>
            <a:endParaRPr b="0" i="0" sz="16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Font typeface="Georgia"/>
              <a:buChar char="●"/>
            </a:pPr>
            <a:r>
              <a:rPr b="0" i="0" lang="en" sz="16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Provide </a:t>
            </a:r>
            <a:r>
              <a:rPr b="1" i="0" lang="en" sz="16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affordable housing</a:t>
            </a:r>
            <a:r>
              <a:rPr b="0" i="0" lang="en" sz="16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b="0" i="0" sz="16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in community (</a:t>
            </a:r>
            <a:r>
              <a:rPr b="0" i="0" lang="en" sz="1600" u="none" cap="none" strike="noStrike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16%</a:t>
            </a:r>
            <a:r>
              <a:rPr b="0" i="0" lang="en" sz="16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)</a:t>
            </a:r>
            <a:r>
              <a:rPr b="1" i="0" lang="en" sz="16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b="1" i="0" sz="16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1" i="0" sz="15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7" name="Google Shape;257;g2b8a9104c33_0_0"/>
          <p:cNvSpPr txBox="1"/>
          <p:nvPr/>
        </p:nvSpPr>
        <p:spPr>
          <a:xfrm>
            <a:off x="217175" y="3872575"/>
            <a:ext cx="10668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" sz="15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Employed full or part time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g2b8a9104c33_0_0"/>
          <p:cNvSpPr txBox="1"/>
          <p:nvPr/>
        </p:nvSpPr>
        <p:spPr>
          <a:xfrm>
            <a:off x="407998" y="1967125"/>
            <a:ext cx="1066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" sz="15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Retired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g2b8a9104c33_0_0"/>
          <p:cNvSpPr txBox="1"/>
          <p:nvPr/>
        </p:nvSpPr>
        <p:spPr>
          <a:xfrm>
            <a:off x="3509463" y="1967125"/>
            <a:ext cx="10668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" sz="15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Corporate entity or full time investor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g2b8a9104c33_0_0"/>
          <p:cNvSpPr txBox="1"/>
          <p:nvPr/>
        </p:nvSpPr>
        <p:spPr>
          <a:xfrm>
            <a:off x="3466274" y="3872575"/>
            <a:ext cx="11532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" sz="15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Other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g2b8a9104c33_0_0"/>
          <p:cNvSpPr txBox="1"/>
          <p:nvPr/>
        </p:nvSpPr>
        <p:spPr>
          <a:xfrm>
            <a:off x="320925" y="1042400"/>
            <a:ext cx="41697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Share of Properties by Owner Employment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2b8a9104c33_0_16"/>
          <p:cNvSpPr/>
          <p:nvPr/>
        </p:nvSpPr>
        <p:spPr>
          <a:xfrm>
            <a:off x="244725" y="1113875"/>
            <a:ext cx="8296800" cy="987000"/>
          </a:xfrm>
          <a:prstGeom prst="rect">
            <a:avLst/>
          </a:prstGeom>
          <a:solidFill>
            <a:srgbClr val="FFE9BA"/>
          </a:solidFill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g2b8a9104c33_0_16"/>
          <p:cNvSpPr txBox="1"/>
          <p:nvPr/>
        </p:nvSpPr>
        <p:spPr>
          <a:xfrm>
            <a:off x="2094200" y="4827275"/>
            <a:ext cx="42300" cy="1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269" name="Google Shape;269;g2b8a9104c33_0_16"/>
          <p:cNvGrpSpPr/>
          <p:nvPr/>
        </p:nvGrpSpPr>
        <p:grpSpPr>
          <a:xfrm>
            <a:off x="-9119" y="897775"/>
            <a:ext cx="8639323" cy="70258"/>
            <a:chOff x="-101019" y="3329073"/>
            <a:chExt cx="8635869" cy="71400"/>
          </a:xfrm>
        </p:grpSpPr>
        <p:cxnSp>
          <p:nvCxnSpPr>
            <p:cNvPr id="270" name="Google Shape;270;g2b8a9104c33_0_16"/>
            <p:cNvCxnSpPr/>
            <p:nvPr/>
          </p:nvCxnSpPr>
          <p:spPr>
            <a:xfrm>
              <a:off x="-101019" y="3362341"/>
              <a:ext cx="8572500" cy="0"/>
            </a:xfrm>
            <a:prstGeom prst="straightConnector1">
              <a:avLst/>
            </a:prstGeom>
            <a:noFill/>
            <a:ln cap="flat" cmpd="sng" w="25400">
              <a:solidFill>
                <a:srgbClr val="FFC52F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71" name="Google Shape;271;g2b8a9104c33_0_16"/>
            <p:cNvSpPr/>
            <p:nvPr/>
          </p:nvSpPr>
          <p:spPr>
            <a:xfrm>
              <a:off x="8463450" y="3329073"/>
              <a:ext cx="71400" cy="71400"/>
            </a:xfrm>
            <a:prstGeom prst="ellipse">
              <a:avLst/>
            </a:prstGeom>
            <a:noFill/>
            <a:ln cap="flat" cmpd="sng" w="19050">
              <a:solidFill>
                <a:srgbClr val="FFC52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t/>
              </a:r>
              <a:endParaRPr b="0" i="0" sz="10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72" name="Google Shape;272;g2b8a9104c33_0_16"/>
          <p:cNvSpPr txBox="1"/>
          <p:nvPr/>
        </p:nvSpPr>
        <p:spPr>
          <a:xfrm>
            <a:off x="244725" y="56175"/>
            <a:ext cx="81567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" sz="28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Tenant Screening and Selection</a:t>
            </a:r>
            <a:endParaRPr b="1" i="0" sz="34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3" name="Google Shape;273;g2b8a9104c33_0_16"/>
          <p:cNvSpPr txBox="1"/>
          <p:nvPr/>
        </p:nvSpPr>
        <p:spPr>
          <a:xfrm>
            <a:off x="33025" y="4835700"/>
            <a:ext cx="565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TERNER CENTER FOR HOUSING INNOVATION </a:t>
            </a:r>
            <a:r>
              <a:rPr b="0" i="0" lang="en" sz="1000" u="none" cap="none" strike="noStrike">
                <a:solidFill>
                  <a:srgbClr val="FFC52F"/>
                </a:solidFill>
                <a:latin typeface="Georgia"/>
                <a:ea typeface="Georgia"/>
                <a:cs typeface="Georgia"/>
                <a:sym typeface="Georgia"/>
              </a:rPr>
              <a:t>UC BERKELEY</a:t>
            </a:r>
            <a:endParaRPr b="0" i="0" sz="1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4" name="Google Shape;274;g2b8a9104c33_0_16"/>
          <p:cNvSpPr txBox="1"/>
          <p:nvPr/>
        </p:nvSpPr>
        <p:spPr>
          <a:xfrm>
            <a:off x="473025" y="1176425"/>
            <a:ext cx="78402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2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Owners reported that </a:t>
            </a:r>
            <a:r>
              <a:rPr b="1" i="0" lang="en" sz="2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credit checks </a:t>
            </a:r>
            <a:r>
              <a:rPr b="0" i="0" lang="en" sz="22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were the most important screening method</a:t>
            </a:r>
            <a:endParaRPr b="0" i="0" sz="2200" u="none" cap="none" strike="noStrike">
              <a:solidFill>
                <a:schemeClr val="accent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5" name="Google Shape;275;g2b8a9104c33_0_16"/>
          <p:cNvSpPr txBox="1"/>
          <p:nvPr/>
        </p:nvSpPr>
        <p:spPr>
          <a:xfrm>
            <a:off x="1056725" y="2446100"/>
            <a:ext cx="28695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4E748B"/>
                </a:solidFill>
                <a:latin typeface="Georgia"/>
                <a:ea typeface="Georgia"/>
                <a:cs typeface="Georgia"/>
                <a:sym typeface="Georgia"/>
              </a:rPr>
              <a:t>Personal interviews </a:t>
            </a:r>
            <a:r>
              <a:rPr b="0" i="0" lang="en" sz="2000" u="none" cap="none" strike="noStrike">
                <a:solidFill>
                  <a:srgbClr val="5B6770"/>
                </a:solidFill>
                <a:latin typeface="Georgia"/>
                <a:ea typeface="Georgia"/>
                <a:cs typeface="Georgia"/>
                <a:sym typeface="Georgia"/>
              </a:rPr>
              <a:t>were more important among owners with small portfolios</a:t>
            </a:r>
            <a:endParaRPr b="0" i="0" sz="2000" u="none" cap="none" strike="noStrike">
              <a:solidFill>
                <a:schemeClr val="accent6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76" name="Google Shape;276;g2b8a9104c33_0_16"/>
          <p:cNvPicPr preferRelativeResize="0"/>
          <p:nvPr/>
        </p:nvPicPr>
        <p:blipFill rotWithShape="1">
          <a:blip r:embed="rId3">
            <a:alphaModFix/>
          </a:blip>
          <a:srcRect b="18811" l="10946" r="11688" t="5943"/>
          <a:stretch/>
        </p:blipFill>
        <p:spPr>
          <a:xfrm flipH="1">
            <a:off x="342975" y="2967699"/>
            <a:ext cx="1456035" cy="141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g2b8a9104c33_0_16"/>
          <p:cNvPicPr preferRelativeResize="0"/>
          <p:nvPr/>
        </p:nvPicPr>
        <p:blipFill rotWithShape="1">
          <a:blip r:embed="rId4">
            <a:alphaModFix/>
          </a:blip>
          <a:srcRect b="13858" l="4112" r="5282" t="0"/>
          <a:stretch/>
        </p:blipFill>
        <p:spPr>
          <a:xfrm>
            <a:off x="6754825" y="2902025"/>
            <a:ext cx="1558399" cy="1481679"/>
          </a:xfrm>
          <a:prstGeom prst="rect">
            <a:avLst/>
          </a:prstGeom>
          <a:noFill/>
          <a:ln>
            <a:noFill/>
          </a:ln>
        </p:spPr>
      </p:pic>
      <p:sp>
        <p:nvSpPr>
          <p:cNvPr id="278" name="Google Shape;278;g2b8a9104c33_0_16"/>
          <p:cNvSpPr txBox="1"/>
          <p:nvPr/>
        </p:nvSpPr>
        <p:spPr>
          <a:xfrm>
            <a:off x="4395675" y="2446100"/>
            <a:ext cx="29559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4E748B"/>
                </a:solidFill>
                <a:latin typeface="Georgia"/>
                <a:ea typeface="Georgia"/>
                <a:cs typeface="Georgia"/>
                <a:sym typeface="Georgia"/>
              </a:rPr>
              <a:t>Online screening tools </a:t>
            </a:r>
            <a:r>
              <a:rPr b="0" i="0" lang="en" sz="2000" u="none" cap="none" strike="noStrike">
                <a:solidFill>
                  <a:srgbClr val="5B6770"/>
                </a:solidFill>
                <a:latin typeface="Georgia"/>
                <a:ea typeface="Georgia"/>
                <a:cs typeface="Georgia"/>
                <a:sym typeface="Georgia"/>
              </a:rPr>
              <a:t>were more important among owners with </a:t>
            </a:r>
            <a:endParaRPr b="0" i="0" sz="2000" u="none" cap="none" strike="noStrike">
              <a:solidFill>
                <a:srgbClr val="5B677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5B6770"/>
                </a:solidFill>
                <a:latin typeface="Georgia"/>
                <a:ea typeface="Georgia"/>
                <a:cs typeface="Georgia"/>
                <a:sym typeface="Georgia"/>
              </a:rPr>
              <a:t>large portfolios</a:t>
            </a:r>
            <a:endParaRPr b="0" i="0" sz="2000" u="none" cap="none" strike="noStrike">
              <a:solidFill>
                <a:schemeClr val="accent6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"/>
          <p:cNvSpPr txBox="1"/>
          <p:nvPr/>
        </p:nvSpPr>
        <p:spPr>
          <a:xfrm>
            <a:off x="2094200" y="4827275"/>
            <a:ext cx="42300" cy="1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285" name="Google Shape;285;p3"/>
          <p:cNvGrpSpPr/>
          <p:nvPr/>
        </p:nvGrpSpPr>
        <p:grpSpPr>
          <a:xfrm>
            <a:off x="-9119" y="821575"/>
            <a:ext cx="8639323" cy="70258"/>
            <a:chOff x="-101019" y="3329073"/>
            <a:chExt cx="8635869" cy="71400"/>
          </a:xfrm>
        </p:grpSpPr>
        <p:cxnSp>
          <p:nvCxnSpPr>
            <p:cNvPr id="286" name="Google Shape;286;p3"/>
            <p:cNvCxnSpPr/>
            <p:nvPr/>
          </p:nvCxnSpPr>
          <p:spPr>
            <a:xfrm>
              <a:off x="-101019" y="3362341"/>
              <a:ext cx="8572500" cy="0"/>
            </a:xfrm>
            <a:prstGeom prst="straightConnector1">
              <a:avLst/>
            </a:prstGeom>
            <a:noFill/>
            <a:ln cap="flat" cmpd="sng" w="25400">
              <a:solidFill>
                <a:srgbClr val="FFC52F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87" name="Google Shape;287;p3"/>
            <p:cNvSpPr/>
            <p:nvPr/>
          </p:nvSpPr>
          <p:spPr>
            <a:xfrm>
              <a:off x="8463450" y="3329073"/>
              <a:ext cx="71400" cy="71400"/>
            </a:xfrm>
            <a:prstGeom prst="ellipse">
              <a:avLst/>
            </a:prstGeom>
            <a:noFill/>
            <a:ln cap="flat" cmpd="sng" w="19050">
              <a:solidFill>
                <a:srgbClr val="FFC52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t/>
              </a:r>
              <a:endParaRPr b="0" i="0" sz="10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8" name="Google Shape;288;p3"/>
          <p:cNvSpPr txBox="1"/>
          <p:nvPr/>
        </p:nvSpPr>
        <p:spPr>
          <a:xfrm>
            <a:off x="244725" y="132375"/>
            <a:ext cx="8156700" cy="622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" sz="24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Below market rents are common in SMF</a:t>
            </a:r>
            <a:endParaRPr b="1" i="0" sz="24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9" name="Google Shape;289;p3"/>
          <p:cNvSpPr txBox="1"/>
          <p:nvPr/>
        </p:nvSpPr>
        <p:spPr>
          <a:xfrm>
            <a:off x="33025" y="4835700"/>
            <a:ext cx="565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TERNER CENTER FOR HOUSING INNOVATION </a:t>
            </a:r>
            <a:r>
              <a:rPr b="0" i="0" lang="en" sz="1000" u="none" cap="none" strike="noStrike">
                <a:solidFill>
                  <a:srgbClr val="FFC52F"/>
                </a:solidFill>
                <a:latin typeface="Georgia"/>
                <a:ea typeface="Georgia"/>
                <a:cs typeface="Georgia"/>
                <a:sym typeface="Georgia"/>
              </a:rPr>
              <a:t>UC BERKELEY</a:t>
            </a:r>
            <a:endParaRPr b="0" i="0" sz="1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90" name="Google Shape;290;p3"/>
          <p:cNvPicPr preferRelativeResize="0"/>
          <p:nvPr/>
        </p:nvPicPr>
        <p:blipFill rotWithShape="1">
          <a:blip r:embed="rId3">
            <a:alphaModFix/>
          </a:blip>
          <a:srcRect b="0" l="0" r="0" t="9559"/>
          <a:stretch/>
        </p:blipFill>
        <p:spPr>
          <a:xfrm>
            <a:off x="129075" y="1252475"/>
            <a:ext cx="4433725" cy="34957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91" name="Google Shape;291;p3"/>
          <p:cNvGrpSpPr/>
          <p:nvPr/>
        </p:nvGrpSpPr>
        <p:grpSpPr>
          <a:xfrm>
            <a:off x="4866332" y="1101689"/>
            <a:ext cx="3763187" cy="3495652"/>
            <a:chOff x="4806750" y="1254125"/>
            <a:chExt cx="3594600" cy="3407400"/>
          </a:xfrm>
        </p:grpSpPr>
        <p:sp>
          <p:nvSpPr>
            <p:cNvPr id="292" name="Google Shape;292;p3"/>
            <p:cNvSpPr/>
            <p:nvPr/>
          </p:nvSpPr>
          <p:spPr>
            <a:xfrm>
              <a:off x="4806750" y="1254125"/>
              <a:ext cx="3594600" cy="3407400"/>
            </a:xfrm>
            <a:prstGeom prst="rect">
              <a:avLst/>
            </a:prstGeom>
            <a:solidFill>
              <a:srgbClr val="FFE9BA"/>
            </a:solidFill>
            <a:ln cap="flat" cmpd="sng" w="1905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3"/>
            <p:cNvSpPr txBox="1"/>
            <p:nvPr/>
          </p:nvSpPr>
          <p:spPr>
            <a:xfrm>
              <a:off x="4875398" y="1350100"/>
              <a:ext cx="3468000" cy="31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" sz="1700" u="none" cap="none" strike="noStrike">
                  <a:solidFill>
                    <a:srgbClr val="666666"/>
                  </a:solidFill>
                  <a:latin typeface="Georgia"/>
                  <a:ea typeface="Georgia"/>
                  <a:cs typeface="Georgia"/>
                  <a:sym typeface="Georgia"/>
                </a:rPr>
                <a:t>Why are rents below market?</a:t>
              </a:r>
              <a:endParaRPr b="1" i="0" sz="17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t/>
              </a:r>
              <a:endParaRPr b="0" i="0" sz="15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endParaRPr>
            </a:p>
            <a:p>
              <a:pPr indent="-33020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6666"/>
                </a:buClr>
                <a:buSzPts val="1600"/>
                <a:buFont typeface="Georgia"/>
                <a:buChar char="●"/>
              </a:pPr>
              <a:r>
                <a:rPr b="1" i="0" lang="en" sz="1600" u="none" cap="none" strike="noStrike">
                  <a:solidFill>
                    <a:srgbClr val="666666"/>
                  </a:solidFill>
                  <a:latin typeface="Georgia"/>
                  <a:ea typeface="Georgia"/>
                  <a:cs typeface="Georgia"/>
                  <a:sym typeface="Georgia"/>
                </a:rPr>
                <a:t>Prevent turnover</a:t>
              </a:r>
              <a:endParaRPr b="1" i="0" sz="16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endParaRPr>
            </a:p>
            <a:p>
              <a:pPr indent="-330200" lvl="1" marL="9144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6666"/>
                </a:buClr>
                <a:buSzPts val="1600"/>
                <a:buFont typeface="Georgia"/>
                <a:buChar char="○"/>
              </a:pPr>
              <a:r>
                <a:rPr b="1" i="0" lang="en" sz="1600" u="none" cap="none" strike="noStrike">
                  <a:solidFill>
                    <a:schemeClr val="accent6"/>
                  </a:solidFill>
                  <a:latin typeface="Georgia"/>
                  <a:ea typeface="Georgia"/>
                  <a:cs typeface="Georgia"/>
                  <a:sym typeface="Georgia"/>
                </a:rPr>
                <a:t>32%</a:t>
              </a:r>
              <a:r>
                <a:rPr b="0" i="0" lang="en" sz="1600" u="none" cap="none" strike="noStrike">
                  <a:solidFill>
                    <a:srgbClr val="666666"/>
                  </a:solidFill>
                  <a:latin typeface="Georgia"/>
                  <a:ea typeface="Georgia"/>
                  <a:cs typeface="Georgia"/>
                  <a:sym typeface="Georgia"/>
                </a:rPr>
                <a:t>: rents rarely change   at renewal</a:t>
              </a:r>
              <a:endParaRPr b="0" i="0" sz="16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endParaRPr>
            </a:p>
            <a:p>
              <a:pPr indent="-33020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6666"/>
                </a:buClr>
                <a:buSzPts val="1600"/>
                <a:buFont typeface="Georgia"/>
                <a:buChar char="●"/>
              </a:pPr>
              <a:r>
                <a:rPr b="1" i="0" lang="en" sz="1600" u="none" cap="none" strike="noStrike">
                  <a:solidFill>
                    <a:srgbClr val="666666"/>
                  </a:solidFill>
                  <a:latin typeface="Georgia"/>
                  <a:ea typeface="Georgia"/>
                  <a:cs typeface="Georgia"/>
                  <a:sym typeface="Georgia"/>
                </a:rPr>
                <a:t>Ensure tenant can pay consistently</a:t>
              </a:r>
              <a:endParaRPr b="1" i="0" sz="16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t/>
              </a:r>
              <a:endParaRPr b="1" i="0" sz="11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endParaRPr>
            </a:p>
            <a:p>
              <a:pPr indent="-33020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6666"/>
                </a:buClr>
                <a:buSzPts val="1600"/>
                <a:buFont typeface="Georgia"/>
                <a:buChar char="●"/>
              </a:pPr>
              <a:r>
                <a:rPr b="1" i="0" lang="en" sz="1600" u="none" cap="none" strike="noStrike">
                  <a:solidFill>
                    <a:srgbClr val="666666"/>
                  </a:solidFill>
                  <a:latin typeface="Georgia"/>
                  <a:ea typeface="Georgia"/>
                  <a:cs typeface="Georgia"/>
                  <a:sym typeface="Georgia"/>
                </a:rPr>
                <a:t>“Other”</a:t>
              </a:r>
              <a:r>
                <a:rPr b="0" i="0" lang="en" sz="1600" u="none" cap="none" strike="noStrike">
                  <a:solidFill>
                    <a:srgbClr val="666666"/>
                  </a:solidFill>
                  <a:latin typeface="Georgia"/>
                  <a:ea typeface="Georgia"/>
                  <a:cs typeface="Georgia"/>
                  <a:sym typeface="Georgia"/>
                </a:rPr>
                <a:t>: rent restrictions, property condition and age, and/or subsidy </a:t>
              </a:r>
              <a:endParaRPr b="0" i="0" sz="16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endParaRPr>
            </a:p>
            <a:p>
              <a:pPr indent="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en" sz="1600" u="none" cap="none" strike="noStrike">
                  <a:solidFill>
                    <a:srgbClr val="666666"/>
                  </a:solidFill>
                  <a:latin typeface="Georgia"/>
                  <a:ea typeface="Georgia"/>
                  <a:cs typeface="Georgia"/>
                  <a:sym typeface="Georgia"/>
                </a:rPr>
                <a:t>program regulations</a:t>
              </a:r>
              <a:endParaRPr b="1" i="0" sz="16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</p:grpSp>
      <p:sp>
        <p:nvSpPr>
          <p:cNvPr id="294" name="Google Shape;294;p3"/>
          <p:cNvSpPr txBox="1"/>
          <p:nvPr/>
        </p:nvSpPr>
        <p:spPr>
          <a:xfrm>
            <a:off x="2236450" y="1493225"/>
            <a:ext cx="2326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5B67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3"/>
          <p:cNvSpPr txBox="1"/>
          <p:nvPr/>
        </p:nvSpPr>
        <p:spPr>
          <a:xfrm>
            <a:off x="244725" y="966200"/>
            <a:ext cx="4317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Owner Reported Rent Levels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5"/>
          <p:cNvSpPr txBox="1"/>
          <p:nvPr/>
        </p:nvSpPr>
        <p:spPr>
          <a:xfrm>
            <a:off x="2094200" y="4827275"/>
            <a:ext cx="42300" cy="1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302" name="Google Shape;302;p5"/>
          <p:cNvGrpSpPr/>
          <p:nvPr/>
        </p:nvGrpSpPr>
        <p:grpSpPr>
          <a:xfrm>
            <a:off x="-9119" y="897775"/>
            <a:ext cx="8639323" cy="70258"/>
            <a:chOff x="-101019" y="3329073"/>
            <a:chExt cx="8635869" cy="71400"/>
          </a:xfrm>
        </p:grpSpPr>
        <p:cxnSp>
          <p:nvCxnSpPr>
            <p:cNvPr id="303" name="Google Shape;303;p5"/>
            <p:cNvCxnSpPr/>
            <p:nvPr/>
          </p:nvCxnSpPr>
          <p:spPr>
            <a:xfrm>
              <a:off x="-101019" y="3362341"/>
              <a:ext cx="8572500" cy="0"/>
            </a:xfrm>
            <a:prstGeom prst="straightConnector1">
              <a:avLst/>
            </a:prstGeom>
            <a:noFill/>
            <a:ln cap="flat" cmpd="sng" w="25400">
              <a:solidFill>
                <a:srgbClr val="FFC52F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4" name="Google Shape;304;p5"/>
            <p:cNvSpPr/>
            <p:nvPr/>
          </p:nvSpPr>
          <p:spPr>
            <a:xfrm>
              <a:off x="8463450" y="3329073"/>
              <a:ext cx="71400" cy="71400"/>
            </a:xfrm>
            <a:prstGeom prst="ellipse">
              <a:avLst/>
            </a:prstGeom>
            <a:noFill/>
            <a:ln cap="flat" cmpd="sng" w="19050">
              <a:solidFill>
                <a:srgbClr val="FFC52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t/>
              </a:r>
              <a:endParaRPr b="0" i="0" sz="10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05" name="Google Shape;305;p5"/>
          <p:cNvSpPr txBox="1"/>
          <p:nvPr/>
        </p:nvSpPr>
        <p:spPr>
          <a:xfrm>
            <a:off x="244725" y="132375"/>
            <a:ext cx="81567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" sz="22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Late rent payments increased during the pandemic; bigger landlords more likely to take action</a:t>
            </a:r>
            <a:endParaRPr b="1" i="0" sz="22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6" name="Google Shape;306;p5"/>
          <p:cNvSpPr txBox="1"/>
          <p:nvPr/>
        </p:nvSpPr>
        <p:spPr>
          <a:xfrm>
            <a:off x="33025" y="4835700"/>
            <a:ext cx="565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TERNER CENTER FOR HOUSING INNOVATION </a:t>
            </a:r>
            <a:r>
              <a:rPr b="0" i="0" lang="en" sz="1000" u="none" cap="none" strike="noStrike">
                <a:solidFill>
                  <a:srgbClr val="FFC52F"/>
                </a:solidFill>
                <a:latin typeface="Georgia"/>
                <a:ea typeface="Georgia"/>
                <a:cs typeface="Georgia"/>
                <a:sym typeface="Georgia"/>
              </a:rPr>
              <a:t>UC BERKELEY</a:t>
            </a:r>
            <a:endParaRPr b="0" i="0" sz="1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07" name="Google Shape;307;p5"/>
          <p:cNvPicPr preferRelativeResize="0"/>
          <p:nvPr/>
        </p:nvPicPr>
        <p:blipFill rotWithShape="1">
          <a:blip r:embed="rId3">
            <a:alphaModFix/>
          </a:blip>
          <a:srcRect b="0" l="0" r="18326" t="10714"/>
          <a:stretch/>
        </p:blipFill>
        <p:spPr>
          <a:xfrm>
            <a:off x="192825" y="1656600"/>
            <a:ext cx="4463751" cy="3081175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Google Shape;308;p5"/>
          <p:cNvSpPr/>
          <p:nvPr/>
        </p:nvSpPr>
        <p:spPr>
          <a:xfrm>
            <a:off x="5900725" y="1667925"/>
            <a:ext cx="2729400" cy="2388900"/>
          </a:xfrm>
          <a:prstGeom prst="rect">
            <a:avLst/>
          </a:prstGeom>
          <a:solidFill>
            <a:srgbClr val="FFE9BA"/>
          </a:solidFill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5"/>
          <p:cNvSpPr txBox="1"/>
          <p:nvPr/>
        </p:nvSpPr>
        <p:spPr>
          <a:xfrm>
            <a:off x="5900737" y="1822200"/>
            <a:ext cx="2622000" cy="21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500"/>
              <a:buFont typeface="Georgia"/>
              <a:buChar char="●"/>
            </a:pPr>
            <a:r>
              <a:rPr b="0" i="0" lang="en" sz="15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Moderate to severe cash flow problems in </a:t>
            </a:r>
            <a:r>
              <a:rPr b="1" i="0" lang="en" sz="15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28% of properties</a:t>
            </a:r>
            <a:endParaRPr b="1" i="0" sz="15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500"/>
              <a:buFont typeface="Georgia"/>
              <a:buChar char="●"/>
            </a:pPr>
            <a:r>
              <a:rPr b="0" i="0" lang="en" sz="15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Owner pursued rental assistance </a:t>
            </a:r>
            <a:r>
              <a:rPr b="1" i="0" lang="en" sz="15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(45%)</a:t>
            </a:r>
            <a:endParaRPr b="1" i="0" sz="15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500"/>
              <a:buFont typeface="Georgia"/>
              <a:buChar char="●"/>
            </a:pPr>
            <a:r>
              <a:rPr b="0" i="0" lang="en" sz="15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Owner began eviction proceedings </a:t>
            </a:r>
            <a:r>
              <a:rPr b="1" i="0" lang="en" sz="1500" u="none" cap="none" strike="noStrike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(33%) </a:t>
            </a:r>
            <a:endParaRPr b="1" i="0" sz="1500" u="none" cap="none" strike="noStrik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0" name="Google Shape;310;p5"/>
          <p:cNvSpPr txBox="1"/>
          <p:nvPr/>
        </p:nvSpPr>
        <p:spPr>
          <a:xfrm>
            <a:off x="244725" y="1055700"/>
            <a:ext cx="5341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Responses to Rent Delinquency by Portfolio Size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1" name="Google Shape;311;p5"/>
          <p:cNvPicPr preferRelativeResize="0"/>
          <p:nvPr/>
        </p:nvPicPr>
        <p:blipFill rotWithShape="1">
          <a:blip r:embed="rId3">
            <a:alphaModFix/>
          </a:blip>
          <a:srcRect b="49141" l="81670" r="0" t="21910"/>
          <a:stretch/>
        </p:blipFill>
        <p:spPr>
          <a:xfrm>
            <a:off x="4656575" y="2075550"/>
            <a:ext cx="1001825" cy="99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Office Theme">
  <a:themeElements>
    <a:clrScheme name="Terner Center">
      <a:dk1>
        <a:srgbClr val="000000"/>
      </a:dk1>
      <a:lt1>
        <a:srgbClr val="FFFFFF"/>
      </a:lt1>
      <a:dk2>
        <a:srgbClr val="B7B09D"/>
      </a:dk2>
      <a:lt2>
        <a:srgbClr val="FFFFFF"/>
      </a:lt2>
      <a:accent1>
        <a:srgbClr val="4E748B"/>
      </a:accent1>
      <a:accent2>
        <a:srgbClr val="FFB81D"/>
      </a:accent2>
      <a:accent3>
        <a:srgbClr val="001E41"/>
      </a:accent3>
      <a:accent4>
        <a:srgbClr val="00B3E3"/>
      </a:accent4>
      <a:accent5>
        <a:srgbClr val="5B6770"/>
      </a:accent5>
      <a:accent6>
        <a:srgbClr val="E74C39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Shazia Manji</dc:creator>
</cp:coreProperties>
</file>