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361" r:id="rId4"/>
    <p:sldId id="363" r:id="rId5"/>
    <p:sldId id="364" r:id="rId6"/>
    <p:sldId id="365" r:id="rId7"/>
    <p:sldId id="371" r:id="rId8"/>
    <p:sldId id="372" r:id="rId9"/>
    <p:sldId id="367" r:id="rId10"/>
    <p:sldId id="368" r:id="rId11"/>
    <p:sldId id="369" r:id="rId12"/>
    <p:sldId id="370" r:id="rId13"/>
    <p:sldId id="373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2085B8-D9AB-6C40-8AC4-949364EAE528}">
          <p14:sldIdLst>
            <p14:sldId id="256"/>
            <p14:sldId id="361"/>
            <p14:sldId id="363"/>
            <p14:sldId id="364"/>
            <p14:sldId id="365"/>
            <p14:sldId id="371"/>
            <p14:sldId id="372"/>
            <p14:sldId id="367"/>
            <p14:sldId id="368"/>
            <p14:sldId id="369"/>
            <p14:sldId id="370"/>
            <p14:sldId id="373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/>
    <p:restoredTop sz="93080"/>
  </p:normalViewPr>
  <p:slideViewPr>
    <p:cSldViewPr snapToObjects="1">
      <p:cViewPr varScale="1">
        <p:scale>
          <a:sx n="91" d="100"/>
          <a:sy n="91" d="100"/>
        </p:scale>
        <p:origin x="216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77586-6F61-3A4C-A68F-B3B1323CF228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0DEB4-FF49-3D4C-8AD8-5546C15A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65FC-1F5E-B04C-B43A-15D57D62CD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60B9C-6434-1D44-A692-4F34FF8B95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98436"/>
            <a:ext cx="9144000" cy="4038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B49E8F2-BD43-044D-A46E-346622896CD4}" type="datetime4">
              <a:rPr lang="en-US" smtClean="0"/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January 22, 2020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DC1AEF-B6B1-5E40-82D1-14EA82C4A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714" y="314402"/>
            <a:ext cx="4569372" cy="137081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D7C21F1-0E24-2648-B223-EC830F8A480B}"/>
              </a:ext>
            </a:extLst>
          </p:cNvPr>
          <p:cNvSpPr txBox="1">
            <a:spLocks/>
          </p:cNvSpPr>
          <p:nvPr userDrawn="1"/>
        </p:nvSpPr>
        <p:spPr>
          <a:xfrm>
            <a:off x="1524000" y="3632518"/>
            <a:ext cx="9144000" cy="47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362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F34A-2535-A94F-A3F8-D2E9EC3C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53D6E-A678-BF40-8726-7E6DC4B9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6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65FC-1F5E-B04C-B43A-15D57D62CD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60B9C-6434-1D44-A692-4F34FF8B95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98436"/>
            <a:ext cx="9144000" cy="4038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B49E8F2-BD43-044D-A46E-346622896CD4}" type="datetime4">
              <a:rPr lang="en-US" smtClean="0"/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January 22, 2020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DC1AEF-B6B1-5E40-82D1-14EA82C4A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714" y="314402"/>
            <a:ext cx="4569372" cy="137081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D7C21F1-0E24-2648-B223-EC830F8A480B}"/>
              </a:ext>
            </a:extLst>
          </p:cNvPr>
          <p:cNvSpPr txBox="1">
            <a:spLocks/>
          </p:cNvSpPr>
          <p:nvPr userDrawn="1"/>
        </p:nvSpPr>
        <p:spPr>
          <a:xfrm>
            <a:off x="1524000" y="3632518"/>
            <a:ext cx="9144000" cy="47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732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B811-CB29-DA43-A213-22A3DDCE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2644A-86F5-864F-944E-F8BC820DF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B24-B179-A140-8197-81823454AD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21" y="6175241"/>
            <a:ext cx="1820779" cy="5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BC9A9E-BC0F-E445-A495-54FEF00276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0800" y="6205839"/>
            <a:ext cx="1820779" cy="5462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B811-CB29-DA43-A213-22A3DDCE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2644A-86F5-864F-944E-F8BC820DF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29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2BC693-4983-274C-AC3F-5FFD8F849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6171" y="2099733"/>
            <a:ext cx="2971800" cy="1329267"/>
          </a:xfrm>
        </p:spPr>
        <p:txBody>
          <a:bodyPr>
            <a:normAutofit/>
          </a:bodyPr>
          <a:lstStyle/>
          <a:p>
            <a:r>
              <a:rPr lang="en-US" b="1" dirty="0" err="1"/>
              <a:t>Terner</a:t>
            </a:r>
            <a:r>
              <a:rPr lang="en-US" b="1" dirty="0"/>
              <a:t> webinar</a:t>
            </a:r>
            <a:endParaRPr lang="en-US" dirty="0"/>
          </a:p>
          <a:p>
            <a:r>
              <a:rPr lang="en-US" sz="1800" dirty="0"/>
              <a:t>August 15, 2023</a:t>
            </a:r>
          </a:p>
        </p:txBody>
      </p:sp>
      <p:pic>
        <p:nvPicPr>
          <p:cNvPr id="7" name="Picture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E5D06188-FD03-2818-CB70-A69E0866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772400" cy="43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4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40ECBA-3033-458A-E07B-AE363060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9448800" cy="873804"/>
          </a:xfrm>
        </p:spPr>
        <p:txBody>
          <a:bodyPr anchor="t"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Other factors have played a part, but housing affordability has been the dominant factor</a:t>
            </a:r>
          </a:p>
        </p:txBody>
      </p:sp>
      <p:pic>
        <p:nvPicPr>
          <p:cNvPr id="13" name="Picture 1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47C7F65-F10D-910B-91A3-AAFB261FE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30240"/>
            <a:ext cx="9829800" cy="4726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E1AF0-B182-8C09-FEA4-4BAF48261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957138"/>
            <a:ext cx="9448799" cy="8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1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C935-1380-B945-C28C-0B3FA175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Simple counterfactuals: What if?</a:t>
            </a:r>
          </a:p>
        </p:txBody>
      </p:sp>
      <p:pic>
        <p:nvPicPr>
          <p:cNvPr id="5" name="Content Placeholder 4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A121B7F7-FE87-3C46-EFCF-9C2324001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10515600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1407E2-4025-9EDF-4B57-EE00FC630E6A}"/>
              </a:ext>
            </a:extLst>
          </p:cNvPr>
          <p:cNvSpPr txBox="1">
            <a:spLocks/>
          </p:cNvSpPr>
          <p:nvPr/>
        </p:nvSpPr>
        <p:spPr>
          <a:xfrm>
            <a:off x="304800" y="5822434"/>
            <a:ext cx="11582400" cy="1004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Note: These numbers refer to California’s </a:t>
            </a:r>
            <a:r>
              <a:rPr lang="en-US" sz="1800" i="1" dirty="0">
                <a:solidFill>
                  <a:schemeClr val="tx1"/>
                </a:solidFill>
              </a:rPr>
              <a:t>current </a:t>
            </a:r>
            <a:r>
              <a:rPr lang="en-US" sz="1800" dirty="0">
                <a:solidFill>
                  <a:schemeClr val="tx1"/>
                </a:solidFill>
              </a:rPr>
              <a:t>residents, but if prices has risen less, more people would likely live in California and the marginal residents would probably have lower average incomes than the current ones.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6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C935-1380-B945-C28C-0B3FA175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0896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90B3-DC40-92B6-8024-4CBF7D54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3513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Homeownership has fallen across the board, within virtually every group of California residents </a:t>
            </a:r>
            <a:endParaRPr lang="en-US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While other factors have certainly played a part in driving California’s declining homeownership rates, housing affordability has been the dominant factor.</a:t>
            </a:r>
          </a:p>
        </p:txBody>
      </p:sp>
    </p:spTree>
    <p:extLst>
      <p:ext uri="{BB962C8B-B14F-4D97-AF65-F5344CB8AC3E}">
        <p14:creationId xmlns:p14="http://schemas.microsoft.com/office/powerpoint/2010/main" val="121521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2B00-36C4-4D47-8CCB-655DB1D6E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9533"/>
            <a:ext cx="9144000" cy="77893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* * *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926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C935-1380-B945-C28C-0B3FA175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587"/>
            <a:ext cx="11277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Big picture</a:t>
            </a:r>
          </a:p>
        </p:txBody>
      </p:sp>
      <p:pic>
        <p:nvPicPr>
          <p:cNvPr id="11" name="Picture 10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C38ED22C-CEC1-8D29-C8B7-691D8BE9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74" y="1599150"/>
            <a:ext cx="7948726" cy="4985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ED93BA-32F5-B48F-55C1-F4B8394B3D4F}"/>
              </a:ext>
            </a:extLst>
          </p:cNvPr>
          <p:cNvSpPr txBox="1"/>
          <p:nvPr/>
        </p:nvSpPr>
        <p:spPr>
          <a:xfrm>
            <a:off x="457201" y="159915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Homeownership in California has been eroding for many decades. </a:t>
            </a:r>
            <a:b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much does this owe to delayed lifecycle milestones, versus housing unaffordability?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7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E0BC71E6-E563-6DD7-051A-6EF71BF9D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90" y="940457"/>
            <a:ext cx="9918510" cy="59175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0ECA99-4973-B195-0195-E295B9D0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4120"/>
            <a:ext cx="4876800" cy="606337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Homeownership by age</a:t>
            </a:r>
          </a:p>
        </p:txBody>
      </p:sp>
    </p:spTree>
    <p:extLst>
      <p:ext uri="{BB962C8B-B14F-4D97-AF65-F5344CB8AC3E}">
        <p14:creationId xmlns:p14="http://schemas.microsoft.com/office/powerpoint/2010/main" val="186802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6F4CF21-1DC4-0E7E-98B2-647DA046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66800"/>
            <a:ext cx="11506200" cy="53136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782547-7B92-F118-733B-78B164D9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4120"/>
            <a:ext cx="8686800" cy="73268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Homeownership in California vs the U.S.</a:t>
            </a:r>
          </a:p>
        </p:txBody>
      </p:sp>
    </p:spTree>
    <p:extLst>
      <p:ext uri="{BB962C8B-B14F-4D97-AF65-F5344CB8AC3E}">
        <p14:creationId xmlns:p14="http://schemas.microsoft.com/office/powerpoint/2010/main" val="381258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3DCD1D0F-9320-B64D-7DAA-5DE87DF44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085850"/>
            <a:ext cx="9271000" cy="55589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89625F-8162-F5FC-0509-FAF0D02B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4120"/>
            <a:ext cx="8686800" cy="73268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homeownership prevalence age</a:t>
            </a:r>
          </a:p>
        </p:txBody>
      </p:sp>
    </p:spTree>
    <p:extLst>
      <p:ext uri="{BB962C8B-B14F-4D97-AF65-F5344CB8AC3E}">
        <p14:creationId xmlns:p14="http://schemas.microsoft.com/office/powerpoint/2010/main" val="14256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564ED4C3-A264-E695-D2BF-5987EB06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00" y="334121"/>
            <a:ext cx="4475209" cy="6523880"/>
          </a:xfrm>
          <a:prstGeom prst="rect">
            <a:avLst/>
          </a:prstGeom>
        </p:spPr>
      </p:pic>
      <p:pic>
        <p:nvPicPr>
          <p:cNvPr id="5" name="Picture 4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C79A7B2F-E99E-E7BD-A651-72447B258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09" y="334120"/>
            <a:ext cx="4430192" cy="6523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0F08E5-EAC7-945E-BA77-110C9DC4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4120"/>
            <a:ext cx="2905600" cy="240908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Breakouts by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race/ethnicity</a:t>
            </a:r>
          </a:p>
        </p:txBody>
      </p:sp>
    </p:spTree>
    <p:extLst>
      <p:ext uri="{BB962C8B-B14F-4D97-AF65-F5344CB8AC3E}">
        <p14:creationId xmlns:p14="http://schemas.microsoft.com/office/powerpoint/2010/main" val="215015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0F08E5-EAC7-945E-BA77-110C9DC4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9906000" cy="609599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Breakouts by lifecycle milestones</a:t>
            </a:r>
          </a:p>
        </p:txBody>
      </p:sp>
      <p:pic>
        <p:nvPicPr>
          <p:cNvPr id="8" name="Picture 7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88BAAF36-E137-F599-4F60-E424B3EF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5" y="1219200"/>
            <a:ext cx="3850213" cy="5638800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F281D4BF-26FE-9490-21F6-EC3B44543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109" y="1219200"/>
            <a:ext cx="3812035" cy="5638800"/>
          </a:xfrm>
          <a:prstGeom prst="rect">
            <a:avLst/>
          </a:prstGeom>
        </p:spPr>
      </p:pic>
      <p:pic>
        <p:nvPicPr>
          <p:cNvPr id="12" name="Picture 11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CE7964DD-B30B-EA95-D31F-B30D8AB3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144" y="1219200"/>
            <a:ext cx="37908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C935-1380-B945-C28C-0B3FA175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0896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Homeownership vs the financial ability to afford a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90B3-DC40-92B6-8024-4CBF7D54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43513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uniformity of the decline in homeownership across groups suggests 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 important role for housing 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unaffordability, as opposed to just delayed lifecycle milestones.</a:t>
            </a:r>
          </a:p>
          <a:p>
            <a:endParaRPr lang="en-US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ability to afford a home is of interest to policymakers in its own right: the great concern is </a:t>
            </a:r>
            <a:r>
              <a:rPr lang="en-US" sz="24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that Californians are not choosing to buy homes, but that they cannot afford to do so.</a:t>
            </a:r>
          </a:p>
          <a:p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Therefore, we focus on the financial ability to afford a home.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1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7599D113-4914-2F1A-2E24-1484350EF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8221660" cy="57912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F7B4D7C-CCC7-9226-71CB-CC59245C89BC}"/>
              </a:ext>
            </a:extLst>
          </p:cNvPr>
          <p:cNvSpPr txBox="1">
            <a:spLocks/>
          </p:cNvSpPr>
          <p:nvPr/>
        </p:nvSpPr>
        <p:spPr>
          <a:xfrm>
            <a:off x="381000" y="334120"/>
            <a:ext cx="8686800" cy="732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The financial ability to afford a home</a:t>
            </a:r>
          </a:p>
        </p:txBody>
      </p:sp>
      <p:pic>
        <p:nvPicPr>
          <p:cNvPr id="7" name="Picture 6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5147069-5BCF-79AA-EC61-4EFE18803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371600"/>
            <a:ext cx="4474768" cy="32004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38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254</Words>
  <Application>Microsoft Macintosh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Office Theme</vt:lpstr>
      <vt:lpstr>1_Office Theme</vt:lpstr>
      <vt:lpstr>PowerPoint Presentation</vt:lpstr>
      <vt:lpstr>Big picture</vt:lpstr>
      <vt:lpstr>Homeownership by age</vt:lpstr>
      <vt:lpstr>Homeownership in California vs the U.S.</vt:lpstr>
      <vt:lpstr>The homeownership prevalence age</vt:lpstr>
      <vt:lpstr>Breakouts by  race/ethnicity</vt:lpstr>
      <vt:lpstr>Breakouts by lifecycle milestones</vt:lpstr>
      <vt:lpstr>Homeownership vs the financial ability to afford a home</vt:lpstr>
      <vt:lpstr>PowerPoint Presentation</vt:lpstr>
      <vt:lpstr>Other factors have played a part, but housing affordability has been the dominant factor</vt:lpstr>
      <vt:lpstr>Simple counterfactuals: What if?</vt:lpstr>
      <vt:lpstr>Summary</vt:lpstr>
      <vt:lpstr>* * *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Issi Romem</dc:creator>
  <cp:lastModifiedBy>Issi Romem</cp:lastModifiedBy>
  <cp:revision>106</cp:revision>
  <dcterms:created xsi:type="dcterms:W3CDTF">2020-01-22T23:14:47Z</dcterms:created>
  <dcterms:modified xsi:type="dcterms:W3CDTF">2023-08-15T18:47:47Z</dcterms:modified>
</cp:coreProperties>
</file>