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6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19"/>
  </p:notesMasterIdLst>
  <p:sldIdLst>
    <p:sldId id="256" r:id="rId4"/>
    <p:sldId id="257" r:id="rId5"/>
    <p:sldId id="259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0" r:id="rId16"/>
    <p:sldId id="272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a Reid" initials="" lastIdx="4" clrIdx="0"/>
  <p:cmAuthor id="1" name="Shazia Manji" initials="" lastIdx="2" clrIdx="1"/>
  <p:cmAuthor id="2" name="Hayden Rosenberg" initials="" lastIdx="1" clrIdx="2"/>
  <p:cmAuthor id="3" name="Carolina Reid" initials="CKR" lastIdx="1" clrIdx="3">
    <p:extLst>
      <p:ext uri="{19B8F6BF-5375-455C-9EA6-DF929625EA0E}">
        <p15:presenceInfo xmlns:p15="http://schemas.microsoft.com/office/powerpoint/2012/main" userId="cb6bf9b47615c5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>
      <p:cViewPr varScale="1">
        <p:scale>
          <a:sx n="134" d="100"/>
          <a:sy n="134" d="100"/>
        </p:scale>
        <p:origin x="10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\Box\Terner%20Center%20Research\2021_HCRC_Acquisitions\ExternalComms\Presentations\20220221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ina\Downloads\20210920_ProjectFinanci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Case Study Census Tract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Sheet3!$A$3:$A$8</c:f>
              <c:strCache>
                <c:ptCount val="6"/>
                <c:pt idx="0">
                  <c:v>Rodeway Inn, Brockton</c:v>
                </c:pt>
                <c:pt idx="1">
                  <c:v>Quality Inn and Suites, Denver</c:v>
                </c:pt>
                <c:pt idx="2">
                  <c:v>Baymont Inn and Suites, Essex Junction</c:v>
                </c:pt>
                <c:pt idx="3">
                  <c:v>Capitol Park Hotel, Sacramento</c:v>
                </c:pt>
                <c:pt idx="4">
                  <c:v>Santa Fe Suites, Santa Fe</c:v>
                </c:pt>
                <c:pt idx="5">
                  <c:v>Motel 6, McMinnville</c:v>
                </c:pt>
              </c:strCache>
            </c:strRef>
          </c:cat>
          <c:val>
            <c:numRef>
              <c:f>Sheet3!$B$3:$B$8</c:f>
              <c:numCache>
                <c:formatCode>General</c:formatCode>
                <c:ptCount val="6"/>
                <c:pt idx="0">
                  <c:v>1.8</c:v>
                </c:pt>
                <c:pt idx="1">
                  <c:v>21.9</c:v>
                </c:pt>
                <c:pt idx="2">
                  <c:v>8.8000000000000007</c:v>
                </c:pt>
                <c:pt idx="3">
                  <c:v>26.3</c:v>
                </c:pt>
                <c:pt idx="4">
                  <c:v>12.3</c:v>
                </c:pt>
                <c:pt idx="5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3-4926-B298-5874D5F37B3C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Average New Construction PSH (in County)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Sheet3!$A$3:$A$8</c:f>
              <c:strCache>
                <c:ptCount val="6"/>
                <c:pt idx="0">
                  <c:v>Rodeway Inn, Brockton</c:v>
                </c:pt>
                <c:pt idx="1">
                  <c:v>Quality Inn and Suites, Denver</c:v>
                </c:pt>
                <c:pt idx="2">
                  <c:v>Baymont Inn and Suites, Essex Junction</c:v>
                </c:pt>
                <c:pt idx="3">
                  <c:v>Capitol Park Hotel, Sacramento</c:v>
                </c:pt>
                <c:pt idx="4">
                  <c:v>Santa Fe Suites, Santa Fe</c:v>
                </c:pt>
                <c:pt idx="5">
                  <c:v>Motel 6, McMinnville</c:v>
                </c:pt>
              </c:strCache>
            </c:strRef>
          </c:cat>
          <c:val>
            <c:numRef>
              <c:f>Sheet3!$C$3:$C$8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15.7</c:v>
                </c:pt>
                <c:pt idx="2">
                  <c:v>22.5</c:v>
                </c:pt>
                <c:pt idx="3">
                  <c:v>35</c:v>
                </c:pt>
                <c:pt idx="4">
                  <c:v>7.7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3-4926-B298-5874D5F3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482527"/>
        <c:axId val="2046557663"/>
      </c:barChart>
      <c:catAx>
        <c:axId val="20424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557663"/>
        <c:crosses val="autoZero"/>
        <c:auto val="1"/>
        <c:lblAlgn val="ctr"/>
        <c:lblOffset val="100"/>
        <c:noMultiLvlLbl val="0"/>
      </c:catAx>
      <c:valAx>
        <c:axId val="20465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Population Living Below Federal Poverty 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48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Acquisition Cost Per Door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Missoula, MT</c:v>
                </c:pt>
                <c:pt idx="1">
                  <c:v> Medford, OR</c:v>
                </c:pt>
                <c:pt idx="2">
                  <c:v>Brockton, MA</c:v>
                </c:pt>
                <c:pt idx="3">
                  <c:v>Charlotte, NC</c:v>
                </c:pt>
                <c:pt idx="4">
                  <c:v>Santa Fe, NM</c:v>
                </c:pt>
                <c:pt idx="5">
                  <c:v>Sacramento, CA</c:v>
                </c:pt>
                <c:pt idx="6">
                  <c:v>Denver, CO</c:v>
                </c:pt>
                <c:pt idx="7">
                  <c:v>McMinnville, OR</c:v>
                </c:pt>
                <c:pt idx="8">
                  <c:v>Austin, TX</c:v>
                </c:pt>
                <c:pt idx="9">
                  <c:v>Sacramento, CA</c:v>
                </c:pt>
                <c:pt idx="10">
                  <c:v>Essex Junction, VT</c:v>
                </c:pt>
                <c:pt idx="11">
                  <c:v>Seattle, WA</c:v>
                </c:pt>
              </c:strCache>
            </c:strRef>
          </c:cat>
          <c:val>
            <c:numRef>
              <c:f>Sheet1!$B$2:$B$13</c:f>
              <c:numCache>
                <c:formatCode>"$"#,##0_);[Red]\("$"#,##0\)</c:formatCode>
                <c:ptCount val="12"/>
                <c:pt idx="0">
                  <c:v>32000</c:v>
                </c:pt>
                <c:pt idx="1">
                  <c:v>49000</c:v>
                </c:pt>
                <c:pt idx="2">
                  <c:v>61000</c:v>
                </c:pt>
                <c:pt idx="3">
                  <c:v>62000</c:v>
                </c:pt>
                <c:pt idx="4">
                  <c:v>74000</c:v>
                </c:pt>
                <c:pt idx="5">
                  <c:v>75000</c:v>
                </c:pt>
                <c:pt idx="6">
                  <c:v>76000</c:v>
                </c:pt>
                <c:pt idx="7">
                  <c:v>101800</c:v>
                </c:pt>
                <c:pt idx="8">
                  <c:v>119300</c:v>
                </c:pt>
                <c:pt idx="9">
                  <c:v>140000</c:v>
                </c:pt>
                <c:pt idx="10">
                  <c:v>171000</c:v>
                </c:pt>
                <c:pt idx="11">
                  <c:v>206000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1-458C-AD23-57F28AEEE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11"/>
        <c:axId val="1104560815"/>
        <c:axId val="1104547919"/>
      </c:barChart>
      <c:catAx>
        <c:axId val="11045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47919"/>
        <c:crosses val="autoZero"/>
        <c:auto val="1"/>
        <c:lblAlgn val="ctr"/>
        <c:lblOffset val="100"/>
        <c:noMultiLvlLbl val="0"/>
      </c:catAx>
      <c:valAx>
        <c:axId val="11045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56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'[20210920_ProjectFinancials.xlsx]tdc_cost'!$B$10</c:f>
              <c:strCache>
                <c:ptCount val="1"/>
                <c:pt idx="0">
                  <c:v>Acquisition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'[20210920_ProjectFinancials.xlsx]tdc_cost'!$A$11:$A$14</c:f>
              <c:strCache>
                <c:ptCount val="4"/>
                <c:pt idx="0">
                  <c:v>Rodeway Inn</c:v>
                </c:pt>
                <c:pt idx="1">
                  <c:v>Fusion Studios</c:v>
                </c:pt>
                <c:pt idx="2">
                  <c:v>Susan's Place</c:v>
                </c:pt>
                <c:pt idx="3">
                  <c:v>Capitol Park Hotel</c:v>
                </c:pt>
              </c:strCache>
            </c:strRef>
          </c:cat>
          <c:val>
            <c:numRef>
              <c:f>'[20210920_ProjectFinancials.xlsx]tdc_cost'!$B$11:$B$14</c:f>
              <c:numCache>
                <c:formatCode>_("$"* #,##0_);_("$"* \(#,##0\);_("$"* "-"??_);_(@_)</c:formatCode>
                <c:ptCount val="4"/>
                <c:pt idx="0">
                  <c:v>65217.391304347824</c:v>
                </c:pt>
                <c:pt idx="1">
                  <c:v>75539.568345323743</c:v>
                </c:pt>
                <c:pt idx="2">
                  <c:v>170588.23529411765</c:v>
                </c:pt>
                <c:pt idx="3">
                  <c:v>74626.86567164179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1-4D15-B11A-F367870DFDEC}"/>
            </c:ext>
          </c:extLst>
        </c:ser>
        <c:ser>
          <c:idx val="1"/>
          <c:order val="1"/>
          <c:tx>
            <c:strRef>
              <c:f>'[20210920_ProjectFinancials.xlsx]tdc_cost'!$C$10</c:f>
              <c:strCache>
                <c:ptCount val="1"/>
                <c:pt idx="0">
                  <c:v>Total Development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'[20210920_ProjectFinancials.xlsx]tdc_cost'!$A$11:$A$14</c:f>
              <c:strCache>
                <c:ptCount val="4"/>
                <c:pt idx="0">
                  <c:v>Rodeway Inn</c:v>
                </c:pt>
                <c:pt idx="1">
                  <c:v>Fusion Studios</c:v>
                </c:pt>
                <c:pt idx="2">
                  <c:v>Susan's Place</c:v>
                </c:pt>
                <c:pt idx="3">
                  <c:v>Capitol Park Hotel</c:v>
                </c:pt>
              </c:strCache>
            </c:strRef>
          </c:cat>
          <c:val>
            <c:numRef>
              <c:f>'[20210920_ProjectFinancials.xlsx]tdc_cost'!$C$11:$C$14</c:f>
              <c:numCache>
                <c:formatCode>_("$"* #,##0_);_("$"* \(#,##0\);_("$"* "-"??_);_(@_)</c:formatCode>
                <c:ptCount val="4"/>
                <c:pt idx="0">
                  <c:v>143019.26086956522</c:v>
                </c:pt>
                <c:pt idx="1">
                  <c:v>90600.100719424459</c:v>
                </c:pt>
                <c:pt idx="2">
                  <c:v>189284.5588235294</c:v>
                </c:pt>
                <c:pt idx="3">
                  <c:v>478391.58955223882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1-4D15-B11A-F367870DF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5528736"/>
        <c:axId val="531336080"/>
      </c:barChart>
      <c:catAx>
        <c:axId val="11055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36080"/>
        <c:crosses val="autoZero"/>
        <c:auto val="1"/>
        <c:lblAlgn val="ctr"/>
        <c:lblOffset val="100"/>
        <c:noMultiLvlLbl val="0"/>
      </c:catAx>
      <c:valAx>
        <c:axId val="53133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Costs per Door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5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Resident Portion of Rent</c:v>
                </c:pt>
              </c:strCache>
            </c:strRef>
          </c:tx>
          <c:spPr>
            <a:solidFill>
              <a:srgbClr val="5B6770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Low Income/Low Cost Property</c:v>
                </c:pt>
                <c:pt idx="1">
                  <c:v>Average Project</c:v>
                </c:pt>
                <c:pt idx="2">
                  <c:v>High Cost Market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 formatCode="&quot;$&quot;#,##0_);[Red]\(&quot;$&quot;#,##0\)">
                  <c:v>268</c:v>
                </c:pt>
                <c:pt idx="1">
                  <c:v>453</c:v>
                </c:pt>
                <c:pt idx="2" formatCode="&quot;$&quot;#,##0">
                  <c:v>393.52678571428572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1-4371-A3ED-4AD73B81E71F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Sheet2!$B$6:$D$6</c:f>
              <c:strCache>
                <c:ptCount val="3"/>
                <c:pt idx="0">
                  <c:v>Low Income/Low Cost Property</c:v>
                </c:pt>
                <c:pt idx="1">
                  <c:v>Average Project</c:v>
                </c:pt>
                <c:pt idx="2">
                  <c:v>High Cost Market</c:v>
                </c:pt>
              </c:strCache>
            </c:strRef>
          </c:cat>
          <c:val>
            <c:numRef>
              <c:f>Sheet2!$B$8:$D$8</c:f>
              <c:numCache>
                <c:formatCode>"$"#,##0_);[Red]\("$"#,##0\)</c:formatCode>
                <c:ptCount val="3"/>
                <c:pt idx="0">
                  <c:v>636</c:v>
                </c:pt>
                <c:pt idx="1">
                  <c:v>767.79333333333329</c:v>
                </c:pt>
                <c:pt idx="2" formatCode="&quot;$&quot;#,##0">
                  <c:v>1340.6181666666666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1-4371-A3ED-4AD73B81E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243679"/>
        <c:axId val="1638245343"/>
      </c:barChart>
      <c:catAx>
        <c:axId val="163824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245343"/>
        <c:crosses val="autoZero"/>
        <c:auto val="1"/>
        <c:lblAlgn val="ctr"/>
        <c:lblOffset val="100"/>
        <c:noMultiLvlLbl val="0"/>
      </c:catAx>
      <c:valAx>
        <c:axId val="163824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Unit Per Month</a:t>
                </a:r>
              </a:p>
            </c:rich>
          </c:tx>
          <c:layout>
            <c:manualLayout>
              <c:xMode val="edge"/>
              <c:yMode val="edge"/>
              <c:x val="2.6266407973571443E-3"/>
              <c:y val="0.24846897645509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24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8:09:41.614" idx="2">
    <p:pos x="6000" y="100"/>
    <p:text>Shazia to add chart with poverty rates from the paper (not full chart though)</p:text>
  </p:cm>
  <p:cm authorId="1" dt="2022-02-18T18:25:31.990" idx="1">
    <p:pos x="6000" y="0"/>
    <p:text>Shazia to clean up slides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6T23:49:12.698" idx="2">
    <p:pos x="6000" y="0"/>
    <p:text>Include something about La Mancha - e.g., fully occupied in x months, while typical CEQA review can take x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6T23:50:27.172" idx="3">
    <p:pos x="6000" y="0"/>
    <p:text>graphic here - maybe typical rent payment against operating expenses, or else percent of voucher capacity?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8:40:23.269" idx="4">
    <p:pos x="6000" y="0"/>
    <p:text>replace this text with an image - e.g., what Ryan suggested, showing the complexity of who comes together?</p:text>
  </p:cm>
  <p:cm authorId="2" dt="2022-02-17T18:40:23.269" idx="1">
    <p:pos x="6000" y="0"/>
    <p:text>I like this idea in theory - but I'm a little confused about what that would practically look like. Perhaps we can chat more on Fri. morning?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Coordinated Entry System/</a:t>
          </a:r>
        </a:p>
        <a:p>
          <a:r>
            <a:rPr lang="en-US" sz="1000" dirty="0"/>
            <a:t>Eligibility</a:t>
          </a:r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Coordinated </a:t>
          </a:r>
          <a:r>
            <a:rPr lang="en-US" sz="1000"/>
            <a:t>Entry System/</a:t>
          </a:r>
        </a:p>
        <a:p>
          <a:r>
            <a:rPr lang="en-US" sz="1000"/>
            <a:t>Eligibility</a:t>
          </a:r>
          <a:endParaRPr lang="en-US" sz="1000" dirty="0"/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BAE1A-B46F-41C4-807D-4DA466A21C9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6C20A-714D-469B-9A6D-E2457B16AA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/>
            <a:t>Hotel/Motel</a:t>
          </a:r>
        </a:p>
        <a:p>
          <a:r>
            <a:rPr lang="en-US" sz="1000" dirty="0"/>
            <a:t>Conversion</a:t>
          </a:r>
        </a:p>
      </dgm:t>
    </dgm:pt>
    <dgm:pt modelId="{EEB86316-D474-4209-8BA5-9A9FC90A35E4}" type="parTrans" cxnId="{A17D1F43-75F3-4C93-86A3-488B7755799D}">
      <dgm:prSet/>
      <dgm:spPr/>
      <dgm:t>
        <a:bodyPr/>
        <a:lstStyle/>
        <a:p>
          <a:endParaRPr lang="en-US" sz="2400"/>
        </a:p>
      </dgm:t>
    </dgm:pt>
    <dgm:pt modelId="{5B04269B-29BA-4EFE-84E2-04A9B45988D2}" type="sibTrans" cxnId="{A17D1F43-75F3-4C93-86A3-488B7755799D}">
      <dgm:prSet/>
      <dgm:spPr/>
      <dgm:t>
        <a:bodyPr/>
        <a:lstStyle/>
        <a:p>
          <a:endParaRPr lang="en-US" sz="2400"/>
        </a:p>
      </dgm:t>
    </dgm:pt>
    <dgm:pt modelId="{FB949901-E8DB-444C-82BA-1F7FE10A9716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Developer</a:t>
          </a:r>
        </a:p>
      </dgm:t>
    </dgm:pt>
    <dgm:pt modelId="{1F6A30F7-12B4-4466-B8AB-249525812564}" type="parTrans" cxnId="{44A6B002-A60F-4E11-BC47-B264E070371D}">
      <dgm:prSet/>
      <dgm:spPr/>
      <dgm:t>
        <a:bodyPr/>
        <a:lstStyle/>
        <a:p>
          <a:endParaRPr lang="en-US" sz="2400"/>
        </a:p>
      </dgm:t>
    </dgm:pt>
    <dgm:pt modelId="{EAF8B23A-C952-4B1D-BFDF-A0CE80F03696}" type="sibTrans" cxnId="{44A6B002-A60F-4E11-BC47-B264E070371D}">
      <dgm:prSet/>
      <dgm:spPr/>
      <dgm:t>
        <a:bodyPr/>
        <a:lstStyle/>
        <a:p>
          <a:endParaRPr lang="en-US" sz="2400"/>
        </a:p>
      </dgm:t>
    </dgm:pt>
    <dgm:pt modelId="{71FD17A9-0547-4B5A-BCE1-44FD5302F09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00" dirty="0"/>
            <a:t>Resident Services Provider</a:t>
          </a:r>
        </a:p>
      </dgm:t>
    </dgm:pt>
    <dgm:pt modelId="{063C210F-44CB-4A00-B4FF-1F036B4185AB}" type="parTrans" cxnId="{194C58CB-EDEB-4B1D-BC4D-BA336FF7BC3B}">
      <dgm:prSet/>
      <dgm:spPr/>
      <dgm:t>
        <a:bodyPr/>
        <a:lstStyle/>
        <a:p>
          <a:endParaRPr lang="en-US" sz="2400"/>
        </a:p>
      </dgm:t>
    </dgm:pt>
    <dgm:pt modelId="{229BFAAA-69C4-4FB5-99E3-D602234A67B2}" type="sibTrans" cxnId="{194C58CB-EDEB-4B1D-BC4D-BA336FF7BC3B}">
      <dgm:prSet/>
      <dgm:spPr/>
      <dgm:t>
        <a:bodyPr/>
        <a:lstStyle/>
        <a:p>
          <a:endParaRPr lang="en-US" sz="2400"/>
        </a:p>
      </dgm:t>
    </dgm:pt>
    <dgm:pt modelId="{66B40E2D-9916-480F-AF1C-8188C152BFC0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Coordinated </a:t>
          </a:r>
          <a:r>
            <a:rPr lang="en-US" sz="1000"/>
            <a:t>Entry System/</a:t>
          </a:r>
        </a:p>
        <a:p>
          <a:r>
            <a:rPr lang="en-US" sz="1000"/>
            <a:t>Eligibility</a:t>
          </a:r>
          <a:endParaRPr lang="en-US" sz="1000" dirty="0"/>
        </a:p>
      </dgm:t>
    </dgm:pt>
    <dgm:pt modelId="{8E1354DA-B364-40B3-B361-C6AE47D090A9}" type="parTrans" cxnId="{527A57E9-D868-4406-8E70-97CEB088B522}">
      <dgm:prSet/>
      <dgm:spPr/>
      <dgm:t>
        <a:bodyPr/>
        <a:lstStyle/>
        <a:p>
          <a:endParaRPr lang="en-US" sz="2400"/>
        </a:p>
      </dgm:t>
    </dgm:pt>
    <dgm:pt modelId="{D70FD3BA-D454-4CBF-8FC6-FF8B8970520C}" type="sibTrans" cxnId="{527A57E9-D868-4406-8E70-97CEB088B522}">
      <dgm:prSet/>
      <dgm:spPr/>
      <dgm:t>
        <a:bodyPr/>
        <a:lstStyle/>
        <a:p>
          <a:endParaRPr lang="en-US" sz="2400"/>
        </a:p>
      </dgm:t>
    </dgm:pt>
    <dgm:pt modelId="{343C871A-D876-4E31-877B-C2268F3E0B83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City/County</a:t>
          </a:r>
        </a:p>
      </dgm:t>
    </dgm:pt>
    <dgm:pt modelId="{F9AF79A5-286F-4CA1-BE1F-57A867A716F4}" type="parTrans" cxnId="{D25DA3B3-0DFD-4446-A72E-B169572CA77D}">
      <dgm:prSet/>
      <dgm:spPr/>
      <dgm:t>
        <a:bodyPr/>
        <a:lstStyle/>
        <a:p>
          <a:endParaRPr lang="en-US" sz="2400"/>
        </a:p>
      </dgm:t>
    </dgm:pt>
    <dgm:pt modelId="{97A61A79-3A61-4107-A082-C6C32F879DF5}" type="sibTrans" cxnId="{D25DA3B3-0DFD-4446-A72E-B169572CA77D}">
      <dgm:prSet/>
      <dgm:spPr/>
      <dgm:t>
        <a:bodyPr/>
        <a:lstStyle/>
        <a:p>
          <a:endParaRPr lang="en-US" sz="2400"/>
        </a:p>
      </dgm:t>
    </dgm:pt>
    <dgm:pt modelId="{C13E9B81-2484-4BFA-8C90-F105EDD9B9DD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Health System</a:t>
          </a:r>
        </a:p>
      </dgm:t>
    </dgm:pt>
    <dgm:pt modelId="{0E642204-DD30-4C9C-A66D-D69B276AFC82}" type="parTrans" cxnId="{6593F5C6-E86F-45F6-A5E3-6C004D6D5E1D}">
      <dgm:prSet/>
      <dgm:spPr/>
      <dgm:t>
        <a:bodyPr/>
        <a:lstStyle/>
        <a:p>
          <a:endParaRPr lang="en-US" sz="2400"/>
        </a:p>
      </dgm:t>
    </dgm:pt>
    <dgm:pt modelId="{FC7A9204-E136-4AAE-8B42-C266A271FFCD}" type="sibTrans" cxnId="{6593F5C6-E86F-45F6-A5E3-6C004D6D5E1D}">
      <dgm:prSet/>
      <dgm:spPr/>
      <dgm:t>
        <a:bodyPr/>
        <a:lstStyle/>
        <a:p>
          <a:endParaRPr lang="en-US" sz="2400"/>
        </a:p>
      </dgm:t>
    </dgm:pt>
    <dgm:pt modelId="{EFE74C7D-B0C7-4396-8CC8-6BA940275D7B}">
      <dgm:prSet phldrT="[Text]" custT="1"/>
      <dgm:spPr>
        <a:solidFill>
          <a:srgbClr val="5B6770"/>
        </a:solidFill>
      </dgm:spPr>
      <dgm:t>
        <a:bodyPr/>
        <a:lstStyle/>
        <a:p>
          <a:r>
            <a:rPr lang="en-US" sz="1000" dirty="0"/>
            <a:t>Property Manager</a:t>
          </a:r>
        </a:p>
      </dgm:t>
    </dgm:pt>
    <dgm:pt modelId="{317DCEFB-99C5-4139-9B7E-91B348DFF61B}" type="parTrans" cxnId="{2D306C96-A877-4C82-90D5-6C9676B46351}">
      <dgm:prSet/>
      <dgm:spPr/>
      <dgm:t>
        <a:bodyPr/>
        <a:lstStyle/>
        <a:p>
          <a:endParaRPr lang="en-US" sz="2400"/>
        </a:p>
      </dgm:t>
    </dgm:pt>
    <dgm:pt modelId="{2DA0463E-CC6A-4D9A-8D81-F2DB898D9B30}" type="sibTrans" cxnId="{2D306C96-A877-4C82-90D5-6C9676B46351}">
      <dgm:prSet/>
      <dgm:spPr/>
      <dgm:t>
        <a:bodyPr/>
        <a:lstStyle/>
        <a:p>
          <a:endParaRPr lang="en-US" sz="2400"/>
        </a:p>
      </dgm:t>
    </dgm:pt>
    <dgm:pt modelId="{01AC6C0F-4721-4B4A-9D67-F884EFC57823}" type="pres">
      <dgm:prSet presAssocID="{189BAE1A-B46F-41C4-807D-4DA466A21C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C9F899-2612-4752-B917-57103D99FC63}" type="pres">
      <dgm:prSet presAssocID="{07F6C20A-714D-469B-9A6D-E2457B16AA52}" presName="Parent" presStyleLbl="node0" presStyleIdx="0" presStyleCnt="1">
        <dgm:presLayoutVars>
          <dgm:chMax val="6"/>
          <dgm:chPref val="6"/>
        </dgm:presLayoutVars>
      </dgm:prSet>
      <dgm:spPr/>
    </dgm:pt>
    <dgm:pt modelId="{E1606DF6-5166-40B8-8DD6-0D03191010E6}" type="pres">
      <dgm:prSet presAssocID="{FB949901-E8DB-444C-82BA-1F7FE10A9716}" presName="Accent1" presStyleCnt="0"/>
      <dgm:spPr/>
    </dgm:pt>
    <dgm:pt modelId="{C9871FE4-BA09-4F5B-B393-36BDB043997E}" type="pres">
      <dgm:prSet presAssocID="{FB949901-E8DB-444C-82BA-1F7FE10A9716}" presName="Accent" presStyleLbl="bgShp" presStyleIdx="0" presStyleCnt="6"/>
      <dgm:spPr/>
    </dgm:pt>
    <dgm:pt modelId="{89770588-14F4-4F40-AD2C-BFF89D32323D}" type="pres">
      <dgm:prSet presAssocID="{FB949901-E8DB-444C-82BA-1F7FE10A971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0542C23-04C9-46B4-9D56-C3A546B10EC7}" type="pres">
      <dgm:prSet presAssocID="{71FD17A9-0547-4B5A-BCE1-44FD5302F09D}" presName="Accent2" presStyleCnt="0"/>
      <dgm:spPr/>
    </dgm:pt>
    <dgm:pt modelId="{01292D45-221B-4221-8EA5-048A318EABBA}" type="pres">
      <dgm:prSet presAssocID="{71FD17A9-0547-4B5A-BCE1-44FD5302F09D}" presName="Accent" presStyleLbl="bgShp" presStyleIdx="1" presStyleCnt="6"/>
      <dgm:spPr/>
    </dgm:pt>
    <dgm:pt modelId="{72465BD3-3B6B-4B7F-AEFF-1090F7D1A2C9}" type="pres">
      <dgm:prSet presAssocID="{71FD17A9-0547-4B5A-BCE1-44FD5302F09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4778D2E-6237-4A34-BB64-0F787E6EAA41}" type="pres">
      <dgm:prSet presAssocID="{66B40E2D-9916-480F-AF1C-8188C152BFC0}" presName="Accent3" presStyleCnt="0"/>
      <dgm:spPr/>
    </dgm:pt>
    <dgm:pt modelId="{A1360E51-48BB-4A8C-B580-234D3E9161C3}" type="pres">
      <dgm:prSet presAssocID="{66B40E2D-9916-480F-AF1C-8188C152BFC0}" presName="Accent" presStyleLbl="bgShp" presStyleIdx="2" presStyleCnt="6"/>
      <dgm:spPr/>
    </dgm:pt>
    <dgm:pt modelId="{633C279E-D406-4B41-90BA-ACF54F86F938}" type="pres">
      <dgm:prSet presAssocID="{66B40E2D-9916-480F-AF1C-8188C152BFC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33D06B1-66E0-4F9C-B77A-F37216E2EF5E}" type="pres">
      <dgm:prSet presAssocID="{343C871A-D876-4E31-877B-C2268F3E0B83}" presName="Accent4" presStyleCnt="0"/>
      <dgm:spPr/>
    </dgm:pt>
    <dgm:pt modelId="{6B0135FE-8F02-460B-A4D9-5C7FA117F353}" type="pres">
      <dgm:prSet presAssocID="{343C871A-D876-4E31-877B-C2268F3E0B83}" presName="Accent" presStyleLbl="bgShp" presStyleIdx="3" presStyleCnt="6"/>
      <dgm:spPr/>
    </dgm:pt>
    <dgm:pt modelId="{30C04081-5F91-4BC7-80F1-AA961765E943}" type="pres">
      <dgm:prSet presAssocID="{343C871A-D876-4E31-877B-C2268F3E0B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20662FB-91F7-4BB2-AC6D-882D75FCC01E}" type="pres">
      <dgm:prSet presAssocID="{C13E9B81-2484-4BFA-8C90-F105EDD9B9DD}" presName="Accent5" presStyleCnt="0"/>
      <dgm:spPr/>
    </dgm:pt>
    <dgm:pt modelId="{2615E7CE-7AB8-48B2-9B32-199A9D7F8B84}" type="pres">
      <dgm:prSet presAssocID="{C13E9B81-2484-4BFA-8C90-F105EDD9B9DD}" presName="Accent" presStyleLbl="bgShp" presStyleIdx="4" presStyleCnt="6"/>
      <dgm:spPr/>
    </dgm:pt>
    <dgm:pt modelId="{ED4C1ADC-EB3B-4AA6-9613-F159C65D1B28}" type="pres">
      <dgm:prSet presAssocID="{C13E9B81-2484-4BFA-8C90-F105EDD9B9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C97945-D9C5-4FD4-94B3-960849998A50}" type="pres">
      <dgm:prSet presAssocID="{EFE74C7D-B0C7-4396-8CC8-6BA940275D7B}" presName="Accent6" presStyleCnt="0"/>
      <dgm:spPr/>
    </dgm:pt>
    <dgm:pt modelId="{6BA78025-A83E-4964-B30D-E9F743EEFF91}" type="pres">
      <dgm:prSet presAssocID="{EFE74C7D-B0C7-4396-8CC8-6BA940275D7B}" presName="Accent" presStyleLbl="bgShp" presStyleIdx="5" presStyleCnt="6"/>
      <dgm:spPr/>
    </dgm:pt>
    <dgm:pt modelId="{5FB1FFD3-F3BB-40C2-988C-90BB0E5E5AFD}" type="pres">
      <dgm:prSet presAssocID="{EFE74C7D-B0C7-4396-8CC8-6BA940275D7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4A6B002-A60F-4E11-BC47-B264E070371D}" srcId="{07F6C20A-714D-469B-9A6D-E2457B16AA52}" destId="{FB949901-E8DB-444C-82BA-1F7FE10A9716}" srcOrd="0" destOrd="0" parTransId="{1F6A30F7-12B4-4466-B8AB-249525812564}" sibTransId="{EAF8B23A-C952-4B1D-BFDF-A0CE80F03696}"/>
    <dgm:cxn modelId="{AD8BAE04-2A36-402A-BA9D-C22CC391732F}" type="presOf" srcId="{C13E9B81-2484-4BFA-8C90-F105EDD9B9DD}" destId="{ED4C1ADC-EB3B-4AA6-9613-F159C65D1B28}" srcOrd="0" destOrd="0" presId="urn:microsoft.com/office/officeart/2011/layout/HexagonRadial"/>
    <dgm:cxn modelId="{40CCB907-D4BC-4D9A-A8E7-74DAF4FE868F}" type="presOf" srcId="{EFE74C7D-B0C7-4396-8CC8-6BA940275D7B}" destId="{5FB1FFD3-F3BB-40C2-988C-90BB0E5E5AFD}" srcOrd="0" destOrd="0" presId="urn:microsoft.com/office/officeart/2011/layout/HexagonRadial"/>
    <dgm:cxn modelId="{E2AC6434-A8F5-446A-8456-68CF4A5D92E6}" type="presOf" srcId="{189BAE1A-B46F-41C4-807D-4DA466A21C98}" destId="{01AC6C0F-4721-4B4A-9D67-F884EFC57823}" srcOrd="0" destOrd="0" presId="urn:microsoft.com/office/officeart/2011/layout/HexagonRadial"/>
    <dgm:cxn modelId="{A17D1F43-75F3-4C93-86A3-488B7755799D}" srcId="{189BAE1A-B46F-41C4-807D-4DA466A21C98}" destId="{07F6C20A-714D-469B-9A6D-E2457B16AA52}" srcOrd="0" destOrd="0" parTransId="{EEB86316-D474-4209-8BA5-9A9FC90A35E4}" sibTransId="{5B04269B-29BA-4EFE-84E2-04A9B45988D2}"/>
    <dgm:cxn modelId="{D319E84E-2FA1-43EE-A46C-1B967945C2F7}" type="presOf" srcId="{07F6C20A-714D-469B-9A6D-E2457B16AA52}" destId="{6AC9F899-2612-4752-B917-57103D99FC63}" srcOrd="0" destOrd="0" presId="urn:microsoft.com/office/officeart/2011/layout/HexagonRadial"/>
    <dgm:cxn modelId="{B372F55E-BD03-4809-82FA-68FE91113B08}" type="presOf" srcId="{71FD17A9-0547-4B5A-BCE1-44FD5302F09D}" destId="{72465BD3-3B6B-4B7F-AEFF-1090F7D1A2C9}" srcOrd="0" destOrd="0" presId="urn:microsoft.com/office/officeart/2011/layout/HexagonRadial"/>
    <dgm:cxn modelId="{2D306C96-A877-4C82-90D5-6C9676B46351}" srcId="{07F6C20A-714D-469B-9A6D-E2457B16AA52}" destId="{EFE74C7D-B0C7-4396-8CC8-6BA940275D7B}" srcOrd="5" destOrd="0" parTransId="{317DCEFB-99C5-4139-9B7E-91B348DFF61B}" sibTransId="{2DA0463E-CC6A-4D9A-8D81-F2DB898D9B30}"/>
    <dgm:cxn modelId="{D25DA3B3-0DFD-4446-A72E-B169572CA77D}" srcId="{07F6C20A-714D-469B-9A6D-E2457B16AA52}" destId="{343C871A-D876-4E31-877B-C2268F3E0B83}" srcOrd="3" destOrd="0" parTransId="{F9AF79A5-286F-4CA1-BE1F-57A867A716F4}" sibTransId="{97A61A79-3A61-4107-A082-C6C32F879DF5}"/>
    <dgm:cxn modelId="{466900C0-9CA0-457C-862F-A1DA1DF86BB0}" type="presOf" srcId="{66B40E2D-9916-480F-AF1C-8188C152BFC0}" destId="{633C279E-D406-4B41-90BA-ACF54F86F938}" srcOrd="0" destOrd="0" presId="urn:microsoft.com/office/officeart/2011/layout/HexagonRadial"/>
    <dgm:cxn modelId="{6593F5C6-E86F-45F6-A5E3-6C004D6D5E1D}" srcId="{07F6C20A-714D-469B-9A6D-E2457B16AA52}" destId="{C13E9B81-2484-4BFA-8C90-F105EDD9B9DD}" srcOrd="4" destOrd="0" parTransId="{0E642204-DD30-4C9C-A66D-D69B276AFC82}" sibTransId="{FC7A9204-E136-4AAE-8B42-C266A271FFCD}"/>
    <dgm:cxn modelId="{194C58CB-EDEB-4B1D-BC4D-BA336FF7BC3B}" srcId="{07F6C20A-714D-469B-9A6D-E2457B16AA52}" destId="{71FD17A9-0547-4B5A-BCE1-44FD5302F09D}" srcOrd="1" destOrd="0" parTransId="{063C210F-44CB-4A00-B4FF-1F036B4185AB}" sibTransId="{229BFAAA-69C4-4FB5-99E3-D602234A67B2}"/>
    <dgm:cxn modelId="{924B68DF-2653-4DE5-9FB5-2F0E381E932C}" type="presOf" srcId="{343C871A-D876-4E31-877B-C2268F3E0B83}" destId="{30C04081-5F91-4BC7-80F1-AA961765E943}" srcOrd="0" destOrd="0" presId="urn:microsoft.com/office/officeart/2011/layout/HexagonRadial"/>
    <dgm:cxn modelId="{C4A837E2-7D49-45B9-B3F2-199725876FDD}" type="presOf" srcId="{FB949901-E8DB-444C-82BA-1F7FE10A9716}" destId="{89770588-14F4-4F40-AD2C-BFF89D32323D}" srcOrd="0" destOrd="0" presId="urn:microsoft.com/office/officeart/2011/layout/HexagonRadial"/>
    <dgm:cxn modelId="{527A57E9-D868-4406-8E70-97CEB088B522}" srcId="{07F6C20A-714D-469B-9A6D-E2457B16AA52}" destId="{66B40E2D-9916-480F-AF1C-8188C152BFC0}" srcOrd="2" destOrd="0" parTransId="{8E1354DA-B364-40B3-B361-C6AE47D090A9}" sibTransId="{D70FD3BA-D454-4CBF-8FC6-FF8B8970520C}"/>
    <dgm:cxn modelId="{E2816F31-88E7-4F15-8365-1C31C3999CC6}" type="presParOf" srcId="{01AC6C0F-4721-4B4A-9D67-F884EFC57823}" destId="{6AC9F899-2612-4752-B917-57103D99FC63}" srcOrd="0" destOrd="0" presId="urn:microsoft.com/office/officeart/2011/layout/HexagonRadial"/>
    <dgm:cxn modelId="{41C3B834-5C54-4E03-AEE8-596A94651102}" type="presParOf" srcId="{01AC6C0F-4721-4B4A-9D67-F884EFC57823}" destId="{E1606DF6-5166-40B8-8DD6-0D03191010E6}" srcOrd="1" destOrd="0" presId="urn:microsoft.com/office/officeart/2011/layout/HexagonRadial"/>
    <dgm:cxn modelId="{B41C973D-832E-497A-A627-460975D8A796}" type="presParOf" srcId="{E1606DF6-5166-40B8-8DD6-0D03191010E6}" destId="{C9871FE4-BA09-4F5B-B393-36BDB043997E}" srcOrd="0" destOrd="0" presId="urn:microsoft.com/office/officeart/2011/layout/HexagonRadial"/>
    <dgm:cxn modelId="{479BEFCF-D9A4-4011-B188-EFE17B46E7DA}" type="presParOf" srcId="{01AC6C0F-4721-4B4A-9D67-F884EFC57823}" destId="{89770588-14F4-4F40-AD2C-BFF89D32323D}" srcOrd="2" destOrd="0" presId="urn:microsoft.com/office/officeart/2011/layout/HexagonRadial"/>
    <dgm:cxn modelId="{F7DC5399-16CF-47E3-8B18-CD78AC45A2BF}" type="presParOf" srcId="{01AC6C0F-4721-4B4A-9D67-F884EFC57823}" destId="{A0542C23-04C9-46B4-9D56-C3A546B10EC7}" srcOrd="3" destOrd="0" presId="urn:microsoft.com/office/officeart/2011/layout/HexagonRadial"/>
    <dgm:cxn modelId="{DB4AA8B0-E537-4A16-8038-EF3B53797843}" type="presParOf" srcId="{A0542C23-04C9-46B4-9D56-C3A546B10EC7}" destId="{01292D45-221B-4221-8EA5-048A318EABBA}" srcOrd="0" destOrd="0" presId="urn:microsoft.com/office/officeart/2011/layout/HexagonRadial"/>
    <dgm:cxn modelId="{8A23BBB6-3BE0-45D1-B7DF-C2341D687EDB}" type="presParOf" srcId="{01AC6C0F-4721-4B4A-9D67-F884EFC57823}" destId="{72465BD3-3B6B-4B7F-AEFF-1090F7D1A2C9}" srcOrd="4" destOrd="0" presId="urn:microsoft.com/office/officeart/2011/layout/HexagonRadial"/>
    <dgm:cxn modelId="{419333A9-82BA-4720-B2CE-82AC3D3707DD}" type="presParOf" srcId="{01AC6C0F-4721-4B4A-9D67-F884EFC57823}" destId="{24778D2E-6237-4A34-BB64-0F787E6EAA41}" srcOrd="5" destOrd="0" presId="urn:microsoft.com/office/officeart/2011/layout/HexagonRadial"/>
    <dgm:cxn modelId="{69B20355-6F12-4AE9-83D2-5B16865A2864}" type="presParOf" srcId="{24778D2E-6237-4A34-BB64-0F787E6EAA41}" destId="{A1360E51-48BB-4A8C-B580-234D3E9161C3}" srcOrd="0" destOrd="0" presId="urn:microsoft.com/office/officeart/2011/layout/HexagonRadial"/>
    <dgm:cxn modelId="{F42321A9-D940-463F-93D2-7769071C9E10}" type="presParOf" srcId="{01AC6C0F-4721-4B4A-9D67-F884EFC57823}" destId="{633C279E-D406-4B41-90BA-ACF54F86F938}" srcOrd="6" destOrd="0" presId="urn:microsoft.com/office/officeart/2011/layout/HexagonRadial"/>
    <dgm:cxn modelId="{0EC6A818-8C5E-4BA2-AFC4-602C1D9765CF}" type="presParOf" srcId="{01AC6C0F-4721-4B4A-9D67-F884EFC57823}" destId="{733D06B1-66E0-4F9C-B77A-F37216E2EF5E}" srcOrd="7" destOrd="0" presId="urn:microsoft.com/office/officeart/2011/layout/HexagonRadial"/>
    <dgm:cxn modelId="{8FE076D8-7DFB-41C5-999F-4F52637CC7F1}" type="presParOf" srcId="{733D06B1-66E0-4F9C-B77A-F37216E2EF5E}" destId="{6B0135FE-8F02-460B-A4D9-5C7FA117F353}" srcOrd="0" destOrd="0" presId="urn:microsoft.com/office/officeart/2011/layout/HexagonRadial"/>
    <dgm:cxn modelId="{CF984223-F98F-4021-9E76-3CA51AFE65B2}" type="presParOf" srcId="{01AC6C0F-4721-4B4A-9D67-F884EFC57823}" destId="{30C04081-5F91-4BC7-80F1-AA961765E943}" srcOrd="8" destOrd="0" presId="urn:microsoft.com/office/officeart/2011/layout/HexagonRadial"/>
    <dgm:cxn modelId="{71C99AC8-CBE2-4FAF-A35A-7D3B8D22AFCF}" type="presParOf" srcId="{01AC6C0F-4721-4B4A-9D67-F884EFC57823}" destId="{A20662FB-91F7-4BB2-AC6D-882D75FCC01E}" srcOrd="9" destOrd="0" presId="urn:microsoft.com/office/officeart/2011/layout/HexagonRadial"/>
    <dgm:cxn modelId="{E4957A76-5812-4AE8-A0EF-CC339CD26D50}" type="presParOf" srcId="{A20662FB-91F7-4BB2-AC6D-882D75FCC01E}" destId="{2615E7CE-7AB8-48B2-9B32-199A9D7F8B84}" srcOrd="0" destOrd="0" presId="urn:microsoft.com/office/officeart/2011/layout/HexagonRadial"/>
    <dgm:cxn modelId="{8C3518AE-4848-4AD9-A1C6-CDF4E35517B2}" type="presParOf" srcId="{01AC6C0F-4721-4B4A-9D67-F884EFC57823}" destId="{ED4C1ADC-EB3B-4AA6-9613-F159C65D1B28}" srcOrd="10" destOrd="0" presId="urn:microsoft.com/office/officeart/2011/layout/HexagonRadial"/>
    <dgm:cxn modelId="{C6E5B62C-5183-4B39-A302-37EFAB00C2ED}" type="presParOf" srcId="{01AC6C0F-4721-4B4A-9D67-F884EFC57823}" destId="{5EC97945-D9C5-4FD4-94B3-960849998A50}" srcOrd="11" destOrd="0" presId="urn:microsoft.com/office/officeart/2011/layout/HexagonRadial"/>
    <dgm:cxn modelId="{A079938F-95BD-4E74-9D46-BF25525101B6}" type="presParOf" srcId="{5EC97945-D9C5-4FD4-94B3-960849998A50}" destId="{6BA78025-A83E-4964-B30D-E9F743EEFF91}" srcOrd="0" destOrd="0" presId="urn:microsoft.com/office/officeart/2011/layout/HexagonRadial"/>
    <dgm:cxn modelId="{331F4756-3AF1-48AA-A8D3-3CC4254F4A48}" type="presParOf" srcId="{01AC6C0F-4721-4B4A-9D67-F884EFC57823}" destId="{5FB1FFD3-F3BB-40C2-988C-90BB0E5E5A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Hotel/Motel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Coordinated Entry System/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Eligibility</a:t>
          </a:r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Hotel/Motel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Coordinated </a:t>
          </a:r>
          <a:r>
            <a:rPr lang="en-US" sz="1000" kern="1200"/>
            <a:t>Entry System/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Eligibility</a:t>
          </a:r>
          <a:endParaRPr lang="en-US" sz="1000" kern="1200" dirty="0"/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9F899-2612-4752-B917-57103D99FC63}">
      <dsp:nvSpPr>
        <dsp:cNvPr id="0" name=""/>
        <dsp:cNvSpPr/>
      </dsp:nvSpPr>
      <dsp:spPr>
        <a:xfrm>
          <a:off x="1363548" y="1181434"/>
          <a:ext cx="1501654" cy="12989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Hotel/Motel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Conversion</a:t>
          </a:r>
        </a:p>
      </dsp:txBody>
      <dsp:txXfrm>
        <a:off x="1612393" y="1396695"/>
        <a:ext cx="1003964" cy="868469"/>
      </dsp:txXfrm>
    </dsp:sp>
    <dsp:sp modelId="{01292D45-221B-4221-8EA5-048A318EABBA}">
      <dsp:nvSpPr>
        <dsp:cNvPr id="0" name=""/>
        <dsp:cNvSpPr/>
      </dsp:nvSpPr>
      <dsp:spPr>
        <a:xfrm>
          <a:off x="2303872" y="559954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0588-14F4-4F40-AD2C-BFF89D32323D}">
      <dsp:nvSpPr>
        <dsp:cNvPr id="0" name=""/>
        <dsp:cNvSpPr/>
      </dsp:nvSpPr>
      <dsp:spPr>
        <a:xfrm>
          <a:off x="1501872" y="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Developer</a:t>
          </a:r>
        </a:p>
      </dsp:txBody>
      <dsp:txXfrm>
        <a:off x="1705808" y="176428"/>
        <a:ext cx="822722" cy="711753"/>
      </dsp:txXfrm>
    </dsp:sp>
    <dsp:sp modelId="{A1360E51-48BB-4A8C-B580-234D3E9161C3}">
      <dsp:nvSpPr>
        <dsp:cNvPr id="0" name=""/>
        <dsp:cNvSpPr/>
      </dsp:nvSpPr>
      <dsp:spPr>
        <a:xfrm>
          <a:off x="2965103" y="147258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5BD3-3B6B-4B7F-AEFF-1090F7D1A2C9}">
      <dsp:nvSpPr>
        <dsp:cNvPr id="0" name=""/>
        <dsp:cNvSpPr/>
      </dsp:nvSpPr>
      <dsp:spPr>
        <a:xfrm>
          <a:off x="2630470" y="65480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Resident Services Provider</a:t>
          </a:r>
        </a:p>
      </dsp:txBody>
      <dsp:txXfrm>
        <a:off x="2834406" y="831234"/>
        <a:ext cx="822722" cy="711753"/>
      </dsp:txXfrm>
    </dsp:sp>
    <dsp:sp modelId="{6B0135FE-8F02-460B-A4D9-5C7FA117F353}">
      <dsp:nvSpPr>
        <dsp:cNvPr id="0" name=""/>
        <dsp:cNvSpPr/>
      </dsp:nvSpPr>
      <dsp:spPr>
        <a:xfrm>
          <a:off x="2505769" y="2502765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279E-D406-4B41-90BA-ACF54F86F938}">
      <dsp:nvSpPr>
        <dsp:cNvPr id="0" name=""/>
        <dsp:cNvSpPr/>
      </dsp:nvSpPr>
      <dsp:spPr>
        <a:xfrm>
          <a:off x="2630470" y="1942078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Coordinated </a:t>
          </a:r>
          <a:r>
            <a:rPr lang="en-US" sz="1000" kern="1200"/>
            <a:t>Entry System/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Eligibility</a:t>
          </a:r>
          <a:endParaRPr lang="en-US" sz="1000" kern="1200" dirty="0"/>
        </a:p>
      </dsp:txBody>
      <dsp:txXfrm>
        <a:off x="2834406" y="2118506"/>
        <a:ext cx="822722" cy="711753"/>
      </dsp:txXfrm>
    </dsp:sp>
    <dsp:sp modelId="{2615E7CE-7AB8-48B2-9B32-199A9D7F8B84}">
      <dsp:nvSpPr>
        <dsp:cNvPr id="0" name=""/>
        <dsp:cNvSpPr/>
      </dsp:nvSpPr>
      <dsp:spPr>
        <a:xfrm>
          <a:off x="1366342" y="2609702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04081-5F91-4BC7-80F1-AA961765E943}">
      <dsp:nvSpPr>
        <dsp:cNvPr id="0" name=""/>
        <dsp:cNvSpPr/>
      </dsp:nvSpPr>
      <dsp:spPr>
        <a:xfrm>
          <a:off x="1501872" y="2597616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City/County</a:t>
          </a:r>
        </a:p>
      </dsp:txBody>
      <dsp:txXfrm>
        <a:off x="1705808" y="2774044"/>
        <a:ext cx="822722" cy="711753"/>
      </dsp:txXfrm>
    </dsp:sp>
    <dsp:sp modelId="{6BA78025-A83E-4964-B30D-E9F743EEFF91}">
      <dsp:nvSpPr>
        <dsp:cNvPr id="0" name=""/>
        <dsp:cNvSpPr/>
      </dsp:nvSpPr>
      <dsp:spPr>
        <a:xfrm>
          <a:off x="694283" y="1697441"/>
          <a:ext cx="566569" cy="4881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1ADC-EB3B-4AA6-9613-F159C65D1B28}">
      <dsp:nvSpPr>
        <dsp:cNvPr id="0" name=""/>
        <dsp:cNvSpPr/>
      </dsp:nvSpPr>
      <dsp:spPr>
        <a:xfrm>
          <a:off x="368034" y="1942810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 System</a:t>
          </a:r>
        </a:p>
      </dsp:txBody>
      <dsp:txXfrm>
        <a:off x="571970" y="2119238"/>
        <a:ext cx="822722" cy="711753"/>
      </dsp:txXfrm>
    </dsp:sp>
    <dsp:sp modelId="{5FB1FFD3-F3BB-40C2-988C-90BB0E5E5AFD}">
      <dsp:nvSpPr>
        <dsp:cNvPr id="0" name=""/>
        <dsp:cNvSpPr/>
      </dsp:nvSpPr>
      <dsp:spPr>
        <a:xfrm>
          <a:off x="368034" y="653341"/>
          <a:ext cx="1230594" cy="1064609"/>
        </a:xfrm>
        <a:prstGeom prst="hexagon">
          <a:avLst>
            <a:gd name="adj" fmla="val 28570"/>
            <a:gd name="vf" fmla="val 115470"/>
          </a:avLst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Property Manager</a:t>
          </a:r>
        </a:p>
      </dsp:txBody>
      <dsp:txXfrm>
        <a:off x="571970" y="829769"/>
        <a:ext cx="822722" cy="711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c4ef0b1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6" name="Google Shape;236;ge5c4ef0b1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ge5c4ef0b1b_0_9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5c4ef0b1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5c4ef0b1b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ge5c4ef0b1b_1_7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5a5f3105f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115a5f3105f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Google Shape;368;g115a5f3105f_1_7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37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44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5a5f3105f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15a5f3105f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g115a5f3105f_1_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554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5c4ef0b1b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e5c4ef0b1b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ge5c4ef0b1b_1_9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5c4ef0b1b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e5c4ef0b1b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ge5c4ef0b1b_0_60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67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5a5f3105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15a5f3105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" name="Google Shape;276;g115a5f3105f_1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11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5a5f3105f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15a5f3105f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g115a5f3105f_1_9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aa348c40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eaa348c407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geaa348c407_1_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5a5f3105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15a5f3105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g115a5f3105f_1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5648e2b5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15648e2b5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g115648e2b53_2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130881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514600" y="4767264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Verdana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866464" y="4767264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5B677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4000"/>
              <a:buFont typeface="Georgia"/>
              <a:buNone/>
              <a:defRPr sz="4000" b="1" i="0" u="none" strike="noStrike" cap="none">
                <a:solidFill>
                  <a:srgbClr val="FFB81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4038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48200" y="1130880"/>
            <a:ext cx="4038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9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57200" y="1130553"/>
            <a:ext cx="404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457200" y="1610375"/>
            <a:ext cx="40401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3"/>
          </p:nvPr>
        </p:nvSpPr>
        <p:spPr>
          <a:xfrm>
            <a:off x="4645025" y="1130553"/>
            <a:ext cx="40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4"/>
          </p:nvPr>
        </p:nvSpPr>
        <p:spPr>
          <a:xfrm>
            <a:off x="4645025" y="1610375"/>
            <a:ext cx="40419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0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5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1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792288" y="3420348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1792288" y="279478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792288" y="3845401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3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2906399" y="-1318106"/>
            <a:ext cx="3331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 rot="5400000">
            <a:off x="5529899" y="1305478"/>
            <a:ext cx="4256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 rot="5400000">
            <a:off x="1338898" y="-675722"/>
            <a:ext cx="4256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5" descr="YellowLine_vertical.png"/>
          <p:cNvSpPr/>
          <p:nvPr/>
        </p:nvSpPr>
        <p:spPr>
          <a:xfrm>
            <a:off x="8105003" y="-6792"/>
            <a:ext cx="261900" cy="9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457200" y="1130880"/>
            <a:ext cx="8229600" cy="3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2"/>
          </p:nvPr>
        </p:nvSpPr>
        <p:spPr>
          <a:xfrm>
            <a:off x="457200" y="4525565"/>
            <a:ext cx="82296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 rot="5400000">
            <a:off x="1272749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183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14600" y="4767263"/>
            <a:ext cx="41148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866464" y="4767263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issoulacurrent.com/business/2020/04/purchase-quarantine-shelt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lutions/projects/santa-fe-sui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yhousing.org/2021/01/construction-begins-on-historic-capitol-park-hote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reporter.com/news/they-really-have-no-place-to-go-few-housing-options-remain-as-motel-voucher-program/article_74e98942-e0c6-11eb-ab39-d34df682ece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hyperlink" Target="https://communityimpact.com/austin/northwest-austin/housing-real-estate/2021/08/11/austin-council-oks-purchase-of-candlewood-suites-in-williamson-county-for-homeless-housing/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sac.org/blog-civic-engagement/2020/10/13/money-from-millionaires-tax-will-help-subsidize-housing-for-homeless-in-south-sacrament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40"/>
          <p:cNvGrpSpPr/>
          <p:nvPr/>
        </p:nvGrpSpPr>
        <p:grpSpPr>
          <a:xfrm>
            <a:off x="2" y="1987767"/>
            <a:ext cx="8635869" cy="53664"/>
            <a:chOff x="-101019" y="3329073"/>
            <a:chExt cx="8635869" cy="71400"/>
          </a:xfrm>
        </p:grpSpPr>
        <p:cxnSp>
          <p:nvCxnSpPr>
            <p:cNvPr id="240" name="Google Shape;240;p40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1" name="Google Shape;241;p40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40" descr="TernerLogo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676" y="210600"/>
            <a:ext cx="1749200" cy="14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/>
        </p:nvSpPr>
        <p:spPr>
          <a:xfrm>
            <a:off x="254375" y="2192600"/>
            <a:ext cx="91440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35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Hotels to Affordable Housing: </a:t>
            </a:r>
            <a:endParaRPr sz="3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25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Strategies for Conversion from Across the Country</a:t>
            </a:r>
            <a:endParaRPr sz="2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endParaRPr sz="25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450"/>
              <a:buFont typeface="Georgia"/>
              <a:buNone/>
            </a:pPr>
            <a:r>
              <a:rPr lang="en" sz="1800" b="1" dirty="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Carolina Reid, Shazia Manji, and Hayden Rosenberg</a:t>
            </a:r>
            <a:endParaRPr sz="1800" b="1" dirty="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40"/>
          <p:cNvPicPr preferRelativeResize="0"/>
          <p:nvPr/>
        </p:nvPicPr>
        <p:blipFill rotWithShape="1">
          <a:blip r:embed="rId4">
            <a:alphaModFix/>
          </a:blip>
          <a:srcRect t="35979" b="57602"/>
          <a:stretch/>
        </p:blipFill>
        <p:spPr>
          <a:xfrm>
            <a:off x="0" y="4818400"/>
            <a:ext cx="9144000" cy="330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45" name="Google Shape;245;p40"/>
          <p:cNvSpPr txBox="1"/>
          <p:nvPr/>
        </p:nvSpPr>
        <p:spPr>
          <a:xfrm>
            <a:off x="254375" y="4213400"/>
            <a:ext cx="239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February 23, 2022</a:t>
            </a:r>
            <a:endParaRPr sz="1800">
              <a:solidFill>
                <a:srgbClr val="5D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58" name="Google Shape;358;p49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59" name="Google Shape;359;p49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0" name="Google Shape;360;p49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49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49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Conversion Costs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681294"/>
              </p:ext>
            </p:extLst>
          </p:nvPr>
        </p:nvGraphicFramePr>
        <p:xfrm>
          <a:off x="332479" y="1042394"/>
          <a:ext cx="8262010" cy="367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71" name="Google Shape;371;p50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72" name="Google Shape;372;p50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3" name="Google Shape;373;p50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50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p50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Operations and Services Funding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6" name="Google Shape;376;p50"/>
          <p:cNvSpPr txBox="1"/>
          <p:nvPr/>
        </p:nvSpPr>
        <p:spPr>
          <a:xfrm>
            <a:off x="148575" y="945845"/>
            <a:ext cx="3529808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Financing for long-term operations and services remains a major challenge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Project-based vouchers key to financing operations, but demand outstrips supply and coordination with local PHA can be challenging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Medicaid waivers are promising, but high administrative barriers to implement 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663402"/>
              </p:ext>
            </p:extLst>
          </p:nvPr>
        </p:nvGraphicFramePr>
        <p:xfrm>
          <a:off x="3837709" y="1118084"/>
          <a:ext cx="5055568" cy="351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Strong partnerships are an important factor in project success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5343359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19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>
              <a:buSzPts val="1600"/>
              <a:buFont typeface="Verdana"/>
              <a:buChar char="●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Strong partnerships are an important factor in project success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Coordinated entry systems and connecting eligible residents to units can be challenging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6354166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18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83" name="Google Shape;383;p51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84" name="Google Shape;384;p5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385;p5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266191" y="61468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Partnerships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266191" y="1052425"/>
            <a:ext cx="4586364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>
              <a:buSzPts val="1600"/>
              <a:buFont typeface="Verdana"/>
              <a:buChar char="●"/>
            </a:pP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Conversion projects operate within a broader housing and homelessness response ecosystem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>
              <a:buSzPts val="1600"/>
              <a:buFont typeface="Verdana"/>
              <a:buChar char="●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Strong partnerships are an important factor in project success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Coordinated entry systems and connecting eligible residents to units can be challenging</a:t>
            </a:r>
            <a:endParaRPr sz="1600" dirty="0">
              <a:solidFill>
                <a:schemeClr val="bg1">
                  <a:lumMod val="6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Culturally responsive service provision is key in correcting racial and other disparities in unhoused and unsheltered populations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8129546"/>
              </p:ext>
            </p:extLst>
          </p:nvPr>
        </p:nvGraphicFramePr>
        <p:xfrm>
          <a:off x="4987636" y="1007768"/>
          <a:ext cx="4229100" cy="36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90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95" name="Google Shape;395;p52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96" name="Google Shape;396;p52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7" name="Google Shape;397;p52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52"/>
          <p:cNvSpPr txBox="1"/>
          <p:nvPr/>
        </p:nvSpPr>
        <p:spPr>
          <a:xfrm>
            <a:off x="435425" y="1041250"/>
            <a:ext cx="80460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Flexible, grant capital allows jurisdictions to target projects to local needs, shortening development timelines substantially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Need to solve for lack of sufficient long-term operation subsidies, e.g., stronger coordination and alignment with PHAs, expansion of project-based voucher authority, Medicaid waivers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Reducing regulatory burden–both in program administration and in land use laws–are critical to shortening development timelines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Improving coordination, technical capacity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○"/>
            </a:pPr>
            <a:r>
              <a:rPr lang="en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Partnerships and coordination across entities are critical for successful conversions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52"/>
          <p:cNvSpPr txBox="1"/>
          <p:nvPr/>
        </p:nvSpPr>
        <p:spPr>
          <a:xfrm>
            <a:off x="292099" y="0"/>
            <a:ext cx="8911975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Lessons Learned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52" name="Google Shape;252;p41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48575" y="76200"/>
            <a:ext cx="40452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Project Overview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6810625" y="944300"/>
            <a:ext cx="2225100" cy="3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Case Studies:</a:t>
            </a:r>
            <a:endParaRPr sz="1600" b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Austin, TX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Brockton, MA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Charlotte, NC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Denver, CO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Essex Junction, VT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Evanston, IL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Seattle, WA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McMinnville, OR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Medford, OR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Missoula, MT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Sacramento, CA (2)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432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350"/>
              <a:buFont typeface="Georgia"/>
              <a:buAutoNum type="arabicPeriod"/>
            </a:pPr>
            <a:r>
              <a:rPr lang="en" sz="1350">
                <a:latin typeface="Georgia"/>
                <a:ea typeface="Georgia"/>
                <a:cs typeface="Georgia"/>
                <a:sym typeface="Georgia"/>
              </a:rPr>
              <a:t>Santa Fe, NM</a:t>
            </a:r>
            <a:endParaRPr sz="135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Google Shape;255;p41" descr="project city map.JPG"/>
          <p:cNvPicPr preferRelativeResize="0"/>
          <p:nvPr/>
        </p:nvPicPr>
        <p:blipFill rotWithShape="1">
          <a:blip r:embed="rId3">
            <a:alphaModFix/>
          </a:blip>
          <a:srcRect l="1591" r="1976"/>
          <a:stretch/>
        </p:blipFill>
        <p:spPr>
          <a:xfrm>
            <a:off x="48825" y="891825"/>
            <a:ext cx="6737851" cy="376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41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257" name="Google Shape;257;p41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" name="Google Shape;258;p41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Use </a:t>
            </a:r>
            <a:endParaRPr sz="24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74" y="1044300"/>
            <a:ext cx="5132749" cy="32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/>
        </p:nvSpPr>
        <p:spPr>
          <a:xfrm>
            <a:off x="148575" y="4286958"/>
            <a:ext cx="5213148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" sz="900" dirty="0">
                <a:latin typeface="Verdana"/>
                <a:ea typeface="Verdana"/>
                <a:cs typeface="Verdana"/>
                <a:sym typeface="Verdana"/>
                <a:hlinkClick r:id="rId4"/>
              </a:rPr>
              <a:t>Missoula Current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408643" y="1044300"/>
            <a:ext cx="3496574" cy="340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Sleepy Inn Motel, Missoula, MT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Missoula Redevelopment Agency; Missoula Department of Community Planning, Development and Innovation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34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Non-congregate shelter through the pandemic, with the intention to eventually redevelop or sell.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Selection 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148575" y="4363394"/>
            <a:ext cx="513657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Community Solutions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285148" y="1044300"/>
            <a:ext cx="3443216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Santa Fe Suites, Santa Fe, NM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Santa Fe Office of Affordable Housing; Community Solutions; St. Elizabeth’s Shelter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 122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 mix of permanent supportive housing and market-rate housing. The property was fully furnished and already set up as studio apartments with kitchenettes, TVs, and cable.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297;p44">
            <a:extLst>
              <a:ext uri="{FF2B5EF4-FFF2-40B4-BE49-F238E27FC236}">
                <a16:creationId xmlns:a16="http://schemas.microsoft.com/office/drawing/2014/main" id="{CB9CBD88-C6EA-41A7-8799-BE6F7C5363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50" y="1044300"/>
            <a:ext cx="4941825" cy="32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3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9" name="Google Shape;279;p43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280" name="Google Shape;280;p43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1" name="Google Shape;281;p43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3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Property Selection </a:t>
            </a:r>
            <a:endParaRPr sz="24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148573" y="4357680"/>
            <a:ext cx="513657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Mercy Housing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23;p46">
            <a:extLst>
              <a:ext uri="{FF2B5EF4-FFF2-40B4-BE49-F238E27FC236}">
                <a16:creationId xmlns:a16="http://schemas.microsoft.com/office/drawing/2014/main" id="{971690FD-EFDD-4C42-AB24-F00489963E85}"/>
              </a:ext>
            </a:extLst>
          </p:cNvPr>
          <p:cNvSpPr txBox="1"/>
          <p:nvPr/>
        </p:nvSpPr>
        <p:spPr>
          <a:xfrm>
            <a:off x="5205600" y="1044300"/>
            <a:ext cx="3353176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Capitol Park Hotel, Sacramento, CA</a:t>
            </a:r>
            <a:endParaRPr lang="en" sz="1200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Partners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 Mercy Housing; Sacramento Housing and Redevelopment Agency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Doors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 134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US" sz="12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u="sng" dirty="0">
                <a:latin typeface="Verdana"/>
                <a:ea typeface="Verdana"/>
                <a:cs typeface="Verdana"/>
                <a:sym typeface="Verdana"/>
              </a:rPr>
              <a:t>Current Use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200" i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Under renovation. 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dirty="0">
                <a:latin typeface="Verdana"/>
                <a:ea typeface="Verdana"/>
                <a:cs typeface="Verdana"/>
                <a:sym typeface="Verdana"/>
              </a:rPr>
              <a:t>The property was used as temporary shelter from Sep 2019 – Oct 2020, before beginning rehabilitation in Jan 2021. The property needs seismic upgrading, room layout reconfiguration, and complete interior remodeling.</a:t>
            </a:r>
            <a:endParaRPr lang="en"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Google Shape;298;p44">
            <a:extLst>
              <a:ext uri="{FF2B5EF4-FFF2-40B4-BE49-F238E27FC236}">
                <a16:creationId xmlns:a16="http://schemas.microsoft.com/office/drawing/2014/main" id="{65B9C3FF-6EFC-47D6-BC03-A3AC0D40FD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47" y="1044300"/>
            <a:ext cx="4956227" cy="332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07" name="Google Shape;307;p45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08" name="Google Shape;308;p45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9" name="Google Shape;309;p45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45"/>
          <p:cNvSpPr txBox="1"/>
          <p:nvPr/>
        </p:nvSpPr>
        <p:spPr>
          <a:xfrm>
            <a:off x="-9125" y="4885347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203000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Neighborhood Poverty Rate</a:t>
            </a:r>
            <a:endParaRPr sz="2400" b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9B66D1-FE82-4A21-8F2C-71CBFBB3C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933624"/>
              </p:ext>
            </p:extLst>
          </p:nvPr>
        </p:nvGraphicFramePr>
        <p:xfrm>
          <a:off x="454713" y="996275"/>
          <a:ext cx="7913431" cy="388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18" name="Google Shape;318;p46"/>
          <p:cNvGrpSpPr/>
          <p:nvPr/>
        </p:nvGrpSpPr>
        <p:grpSpPr>
          <a:xfrm>
            <a:off x="-9119" y="821576"/>
            <a:ext cx="8639323" cy="70258"/>
            <a:chOff x="-101019" y="3329073"/>
            <a:chExt cx="8635869" cy="71400"/>
          </a:xfrm>
        </p:grpSpPr>
        <p:cxnSp>
          <p:nvCxnSpPr>
            <p:cNvPr id="319" name="Google Shape;319;p46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0" name="Google Shape;320;p46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46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46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Land Use Regulations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148575" y="1045356"/>
            <a:ext cx="4128225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Local land use regulations shape what can be built on site, and can limit maximizing the adaptive re-use of an existing building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sz="10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Susan’s Place</a:t>
            </a:r>
            <a:r>
              <a:rPr lang="en" sz="1200" b="1" dirty="0">
                <a:latin typeface="Verdana"/>
                <a:ea typeface="Verdana"/>
                <a:cs typeface="Verdana"/>
                <a:sym typeface="Verdana"/>
              </a:rPr>
              <a:t>, Essex Junction, VT</a:t>
            </a:r>
            <a:endParaRPr sz="1200" b="1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6"/>
          <p:cNvSpPr txBox="1"/>
          <p:nvPr/>
        </p:nvSpPr>
        <p:spPr>
          <a:xfrm>
            <a:off x="248459" y="4352073"/>
            <a:ext cx="381325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The Essex Reporter</a:t>
            </a:r>
            <a:endParaRPr sz="900" dirty="0"/>
          </a:p>
        </p:txBody>
      </p:sp>
      <p:sp>
        <p:nvSpPr>
          <p:cNvPr id="13" name="Google Shape;323;p46">
            <a:extLst>
              <a:ext uri="{FF2B5EF4-FFF2-40B4-BE49-F238E27FC236}">
                <a16:creationId xmlns:a16="http://schemas.microsoft.com/office/drawing/2014/main" id="{49B4FDB6-0563-4661-81A8-0F322724FE0E}"/>
              </a:ext>
            </a:extLst>
          </p:cNvPr>
          <p:cNvSpPr txBox="1"/>
          <p:nvPr/>
        </p:nvSpPr>
        <p:spPr>
          <a:xfrm>
            <a:off x="4408445" y="1045356"/>
            <a:ext cx="4128225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>
              <a:lnSpc>
                <a:spcPct val="115000"/>
              </a:lnSpc>
              <a:buSzPts val="1400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Conversion projects can face significant community opposition</a:t>
            </a:r>
          </a:p>
          <a:p>
            <a:pPr marL="139700" lvl="0">
              <a:lnSpc>
                <a:spcPct val="115000"/>
              </a:lnSpc>
              <a:buSzPts val="1400"/>
            </a:pPr>
            <a:endParaRPr lang="en-US" sz="1000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>
              <a:lnSpc>
                <a:spcPct val="115000"/>
              </a:lnSpc>
              <a:buSzPts val="1400"/>
            </a:pPr>
            <a:r>
              <a:rPr lang="en-US" sz="1200" b="1" dirty="0">
                <a:latin typeface="Verdana"/>
                <a:ea typeface="Verdana"/>
                <a:cs typeface="Verdana"/>
                <a:sym typeface="Verdana"/>
              </a:rPr>
              <a:t>Candlewood Suites, Austin, TX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communityimpact.com/uploads/images/2021/08/11/152708.jpeg">
            <a:extLst>
              <a:ext uri="{FF2B5EF4-FFF2-40B4-BE49-F238E27FC236}">
                <a16:creationId xmlns:a16="http://schemas.microsoft.com/office/drawing/2014/main" id="{7F38790E-CDDE-44E2-B417-06B2BD2EF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5512"/>
          <a:stretch/>
        </p:blipFill>
        <p:spPr bwMode="auto">
          <a:xfrm>
            <a:off x="4626352" y="2040796"/>
            <a:ext cx="3566277" cy="23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25;p46">
            <a:extLst>
              <a:ext uri="{FF2B5EF4-FFF2-40B4-BE49-F238E27FC236}">
                <a16:creationId xmlns:a16="http://schemas.microsoft.com/office/drawing/2014/main" id="{32A574DF-97AE-4AD4-A50D-2D4345D6474C}"/>
              </a:ext>
            </a:extLst>
          </p:cNvPr>
          <p:cNvSpPr txBox="1"/>
          <p:nvPr/>
        </p:nvSpPr>
        <p:spPr>
          <a:xfrm>
            <a:off x="4565929" y="4375846"/>
            <a:ext cx="381325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Source: </a:t>
            </a:r>
            <a:r>
              <a:rPr lang="en-US" sz="900" dirty="0">
                <a:hlinkClick r:id="rId5"/>
              </a:rPr>
              <a:t>Community Impact Newspaper</a:t>
            </a:r>
            <a:endParaRPr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C3120-7FDB-47ED-B173-734417618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013"/>
          <a:stretch/>
        </p:blipFill>
        <p:spPr>
          <a:xfrm>
            <a:off x="376709" y="2289544"/>
            <a:ext cx="3671956" cy="2097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32" name="Google Shape;332;p47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33" name="Google Shape;333;p47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4" name="Google Shape;334;p47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47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Streamlining Land Use Regulations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148575" y="1160687"/>
            <a:ext cx="3861873" cy="327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State-level streamlining legislation can help to facilitate conversions and shorten development timelines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u="sng" dirty="0">
                <a:latin typeface="Verdana"/>
                <a:ea typeface="Verdana"/>
                <a:cs typeface="Verdana"/>
                <a:sym typeface="Verdana"/>
              </a:rPr>
              <a:t>Examples </a:t>
            </a:r>
            <a:r>
              <a:rPr lang="en-US" u="sng" dirty="0">
                <a:latin typeface="Verdana"/>
                <a:ea typeface="Verdana"/>
                <a:cs typeface="Verdana"/>
                <a:sym typeface="Verdana"/>
              </a:rPr>
              <a:t>of state legislation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: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California</a:t>
            </a: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AB 83</a:t>
            </a: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Verdana"/>
              <a:ea typeface="Verdana"/>
              <a:cs typeface="Verdana"/>
              <a:sym typeface="Verdana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Oregon</a:t>
            </a: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HB 3261</a:t>
            </a:r>
          </a:p>
          <a:p>
            <a:pPr marL="4254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HB 2006/4212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85;p43">
            <a:extLst>
              <a:ext uri="{FF2B5EF4-FFF2-40B4-BE49-F238E27FC236}">
                <a16:creationId xmlns:a16="http://schemas.microsoft.com/office/drawing/2014/main" id="{EB9E78E3-1E6B-449A-A67B-DF78724CDA3C}"/>
              </a:ext>
            </a:extLst>
          </p:cNvPr>
          <p:cNvSpPr txBox="1"/>
          <p:nvPr/>
        </p:nvSpPr>
        <p:spPr>
          <a:xfrm>
            <a:off x="4320558" y="4372768"/>
            <a:ext cx="3873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Source: </a:t>
            </a:r>
            <a:r>
              <a:rPr lang="en-US" sz="900" dirty="0">
                <a:latin typeface="Verdana"/>
                <a:ea typeface="Verdana"/>
                <a:cs typeface="Verdana"/>
                <a:sym typeface="Verdana"/>
                <a:hlinkClick r:id="rId3"/>
              </a:rPr>
              <a:t>Mayors Office of Civic Engagement, City of Sacramento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7DE73-46ED-4126-A4A1-14B5B688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366" y="1476167"/>
            <a:ext cx="3807792" cy="2855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6EAC2-B6EF-47CA-B28A-E6CE4118AFDB}"/>
              </a:ext>
            </a:extLst>
          </p:cNvPr>
          <p:cNvSpPr/>
          <p:nvPr/>
        </p:nvSpPr>
        <p:spPr>
          <a:xfrm>
            <a:off x="4162365" y="1152101"/>
            <a:ext cx="3509294" cy="31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115000"/>
              </a:lnSpc>
              <a:buSzPts val="1400"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La Mancha Project, Sacramento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sldNum" idx="12"/>
          </p:nvPr>
        </p:nvSpPr>
        <p:spPr>
          <a:xfrm>
            <a:off x="7215314" y="4813708"/>
            <a:ext cx="182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50"/>
              <a:buFont typeface="Georgia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45" name="Google Shape;345;p48"/>
          <p:cNvGrpSpPr/>
          <p:nvPr/>
        </p:nvGrpSpPr>
        <p:grpSpPr>
          <a:xfrm>
            <a:off x="-9119" y="821575"/>
            <a:ext cx="8639323" cy="70258"/>
            <a:chOff x="-101019" y="3329073"/>
            <a:chExt cx="8635869" cy="71400"/>
          </a:xfrm>
        </p:grpSpPr>
        <p:cxnSp>
          <p:nvCxnSpPr>
            <p:cNvPr id="346" name="Google Shape;346;p48"/>
            <p:cNvCxnSpPr/>
            <p:nvPr/>
          </p:nvCxnSpPr>
          <p:spPr>
            <a:xfrm>
              <a:off x="-101019" y="3362341"/>
              <a:ext cx="8572500" cy="0"/>
            </a:xfrm>
            <a:prstGeom prst="straightConnector1">
              <a:avLst/>
            </a:prstGeom>
            <a:noFill/>
            <a:ln w="2540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7" name="Google Shape;347;p48"/>
            <p:cNvSpPr/>
            <p:nvPr/>
          </p:nvSpPr>
          <p:spPr>
            <a:xfrm>
              <a:off x="8463450" y="3329073"/>
              <a:ext cx="71400" cy="71400"/>
            </a:xfrm>
            <a:prstGeom prst="ellipse">
              <a:avLst/>
            </a:prstGeom>
            <a:noFill/>
            <a:ln w="19050" cap="flat" cmpd="sng">
              <a:solidFill>
                <a:srgbClr val="FFC5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48"/>
          <p:cNvSpPr txBox="1"/>
          <p:nvPr/>
        </p:nvSpPr>
        <p:spPr>
          <a:xfrm>
            <a:off x="0" y="4903022"/>
            <a:ext cx="55563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50"/>
              <a:buFont typeface="Arial"/>
              <a:buNone/>
            </a:pPr>
            <a:r>
              <a:rPr lang="en" sz="1000" b="0" i="0" u="none" strike="noStrike" cap="none">
                <a:solidFill>
                  <a:srgbClr val="5D6770"/>
                </a:solidFill>
                <a:latin typeface="Georgia"/>
                <a:ea typeface="Georgia"/>
                <a:cs typeface="Georgia"/>
                <a:sym typeface="Georgia"/>
              </a:rPr>
              <a:t>TERNER CENTER FOR HOUSING INNOVATION </a:t>
            </a:r>
            <a:r>
              <a:rPr lang="en" sz="1000" b="0" i="0" u="none" strike="noStrike" cap="none">
                <a:solidFill>
                  <a:srgbClr val="FFC52F"/>
                </a:solidFill>
                <a:latin typeface="Georgia"/>
                <a:ea typeface="Georgia"/>
                <a:cs typeface="Georgia"/>
                <a:sym typeface="Georgia"/>
              </a:rPr>
              <a:t>UC BERKELEY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9" name="Google Shape;349;p48"/>
          <p:cNvSpPr txBox="1"/>
          <p:nvPr/>
        </p:nvSpPr>
        <p:spPr>
          <a:xfrm>
            <a:off x="148575" y="0"/>
            <a:ext cx="9055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Financing</a:t>
            </a:r>
            <a:endParaRPr sz="2400" b="1" i="0" u="none" strike="noStrike" cap="none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1" name="Google Shape;351;p48"/>
          <p:cNvSpPr txBox="1"/>
          <p:nvPr/>
        </p:nvSpPr>
        <p:spPr>
          <a:xfrm>
            <a:off x="148575" y="1108498"/>
            <a:ext cx="3050516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Federal funding allowed expansion of conversion strategies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Local market conditions influence costs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" sz="1600" dirty="0">
                <a:latin typeface="Verdana"/>
                <a:ea typeface="Verdana"/>
                <a:cs typeface="Verdana"/>
                <a:sym typeface="Verdana"/>
              </a:rPr>
              <a:t>Total acquisition costs ranged from $1.1 million in Missoula, MT to $16.5 million in Seattle, WA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84830"/>
              </p:ext>
            </p:extLst>
          </p:nvPr>
        </p:nvGraphicFramePr>
        <p:xfrm>
          <a:off x="3463636" y="924570"/>
          <a:ext cx="5424594" cy="388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erner Center">
      <a:dk1>
        <a:srgbClr val="000000"/>
      </a:dk1>
      <a:lt1>
        <a:srgbClr val="FFFFFF"/>
      </a:lt1>
      <a:dk2>
        <a:srgbClr val="B7B09D"/>
      </a:dk2>
      <a:lt2>
        <a:srgbClr val="FFFFFF"/>
      </a:lt2>
      <a:accent1>
        <a:srgbClr val="4E748B"/>
      </a:accent1>
      <a:accent2>
        <a:srgbClr val="FFB81D"/>
      </a:accent2>
      <a:accent3>
        <a:srgbClr val="001E41"/>
      </a:accent3>
      <a:accent4>
        <a:srgbClr val="00B3E3"/>
      </a:accent4>
      <a:accent5>
        <a:srgbClr val="5B6770"/>
      </a:accent5>
      <a:accent6>
        <a:srgbClr val="E74C3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833</Words>
  <Application>Microsoft Macintosh PowerPoint</Application>
  <PresentationFormat>On-screen Show (16:9)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Georgia</vt:lpstr>
      <vt:lpstr>Verdana</vt:lpstr>
      <vt:lpstr>Simple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</dc:creator>
  <cp:lastModifiedBy>Cora Johnson-Grau</cp:lastModifiedBy>
  <cp:revision>25</cp:revision>
  <dcterms:modified xsi:type="dcterms:W3CDTF">2022-02-25T00:36:26Z</dcterms:modified>
</cp:coreProperties>
</file>